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301" r:id="rId4"/>
    <p:sldId id="290" r:id="rId5"/>
    <p:sldId id="259" r:id="rId6"/>
    <p:sldId id="298" r:id="rId7"/>
    <p:sldId id="299" r:id="rId8"/>
    <p:sldId id="260" r:id="rId9"/>
    <p:sldId id="303" r:id="rId10"/>
    <p:sldId id="273" r:id="rId11"/>
    <p:sldId id="261" r:id="rId12"/>
    <p:sldId id="297" r:id="rId13"/>
    <p:sldId id="300" r:id="rId14"/>
    <p:sldId id="262" r:id="rId15"/>
    <p:sldId id="263" r:id="rId16"/>
    <p:sldId id="274" r:id="rId17"/>
    <p:sldId id="291" r:id="rId18"/>
    <p:sldId id="265" r:id="rId19"/>
    <p:sldId id="266" r:id="rId20"/>
    <p:sldId id="267" r:id="rId21"/>
    <p:sldId id="287" r:id="rId22"/>
    <p:sldId id="276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99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g"/><Relationship Id="rId4" Type="http://schemas.openxmlformats.org/officeDocument/2006/relationships/image" Target="../media/image2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\Desktop\профессии\1611733567_13-p-fon-dlya-prezentatsii-detyam-o-professiyak-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478688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051720" y="2132856"/>
            <a:ext cx="5256584" cy="417646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i="1" dirty="0" smtClean="0">
              <a:ln>
                <a:solidFill>
                  <a:srgbClr val="FF0000"/>
                </a:solidFill>
              </a:ln>
              <a:solidFill>
                <a:srgbClr val="7030A0"/>
              </a:solidFill>
              <a:latin typeface="Arial Black" pitchFamily="34" charset="0"/>
            </a:endParaRPr>
          </a:p>
          <a:p>
            <a:pPr algn="ctr"/>
            <a:endParaRPr lang="ru-RU" sz="2400" i="1" smtClean="0">
              <a:ln>
                <a:solidFill>
                  <a:srgbClr val="FF0000"/>
                </a:solidFill>
              </a:ln>
              <a:solidFill>
                <a:srgbClr val="7030A0"/>
              </a:solidFill>
              <a:latin typeface="Arial Black" pitchFamily="34" charset="0"/>
            </a:endParaRPr>
          </a:p>
          <a:p>
            <a:pPr algn="ctr"/>
            <a:r>
              <a:rPr lang="ru-RU" sz="2400" i="1" smtClean="0">
                <a:ln>
                  <a:solidFill>
                    <a:srgbClr val="FF0000"/>
                  </a:solidFill>
                </a:ln>
                <a:solidFill>
                  <a:srgbClr val="7030A0"/>
                </a:solidFill>
                <a:latin typeface="Arial Black" pitchFamily="34" charset="0"/>
              </a:rPr>
              <a:t>«</a:t>
            </a:r>
            <a:r>
              <a:rPr lang="ru-RU" sz="2400" i="1" dirty="0" smtClean="0">
                <a:ln>
                  <a:solidFill>
                    <a:srgbClr val="FF0000"/>
                  </a:solidFill>
                </a:ln>
                <a:solidFill>
                  <a:srgbClr val="7030A0"/>
                </a:solidFill>
                <a:latin typeface="Arial Black" pitchFamily="34" charset="0"/>
              </a:rPr>
              <a:t>Психологические аспекты ранней профориентации дошкольников»</a:t>
            </a:r>
          </a:p>
          <a:p>
            <a:pPr algn="ctr"/>
            <a:endParaRPr lang="ru-RU" sz="1600" i="1" dirty="0" smtClean="0">
              <a:ln>
                <a:solidFill>
                  <a:srgbClr val="FF0000"/>
                </a:solidFill>
              </a:ln>
              <a:solidFill>
                <a:srgbClr val="7030A0"/>
              </a:solidFill>
              <a:latin typeface="Arial Black" pitchFamily="34" charset="0"/>
            </a:endParaRPr>
          </a:p>
          <a:p>
            <a:pPr algn="ctr"/>
            <a:endParaRPr lang="ru-RU" sz="1600" i="1" dirty="0" smtClean="0">
              <a:ln>
                <a:solidFill>
                  <a:srgbClr val="FF0000"/>
                </a:solidFill>
              </a:ln>
              <a:solidFill>
                <a:srgbClr val="7030A0"/>
              </a:solidFill>
              <a:latin typeface="Arial Black" pitchFamily="34" charset="0"/>
            </a:endParaRPr>
          </a:p>
          <a:p>
            <a:pPr algn="ctr"/>
            <a:endParaRPr lang="ru-RU" sz="1600" i="1" dirty="0" smtClean="0">
              <a:ln>
                <a:solidFill>
                  <a:srgbClr val="FF0000"/>
                </a:solidFill>
              </a:ln>
              <a:solidFill>
                <a:srgbClr val="7030A0"/>
              </a:solidFill>
              <a:latin typeface="Arial Black" pitchFamily="34" charset="0"/>
            </a:endParaRPr>
          </a:p>
          <a:p>
            <a:pPr algn="ctr"/>
            <a:r>
              <a:rPr lang="ru-RU" sz="1600" i="1" dirty="0" smtClean="0">
                <a:ln>
                  <a:solidFill>
                    <a:srgbClr val="FF0000"/>
                  </a:solidFill>
                </a:ln>
                <a:solidFill>
                  <a:srgbClr val="7030A0"/>
                </a:solidFill>
                <a:latin typeface="Arial Black" pitchFamily="34" charset="0"/>
              </a:rPr>
              <a:t>Составил: </a:t>
            </a:r>
          </a:p>
          <a:p>
            <a:pPr algn="ctr"/>
            <a:r>
              <a:rPr lang="ru-RU" sz="1600" i="1" dirty="0" smtClean="0">
                <a:ln>
                  <a:solidFill>
                    <a:srgbClr val="FF0000"/>
                  </a:solidFill>
                </a:ln>
                <a:solidFill>
                  <a:srgbClr val="7030A0"/>
                </a:solidFill>
                <a:latin typeface="Arial Black" pitchFamily="34" charset="0"/>
              </a:rPr>
              <a:t>педагог – психолог И.И. </a:t>
            </a:r>
            <a:r>
              <a:rPr lang="ru-RU" sz="1600" i="1" dirty="0" err="1" smtClean="0">
                <a:ln>
                  <a:solidFill>
                    <a:srgbClr val="FF0000"/>
                  </a:solidFill>
                </a:ln>
                <a:solidFill>
                  <a:srgbClr val="7030A0"/>
                </a:solidFill>
                <a:latin typeface="Arial Black" pitchFamily="34" charset="0"/>
              </a:rPr>
              <a:t>Копусова</a:t>
            </a:r>
            <a:endParaRPr lang="ru-RU" sz="1600" i="1" dirty="0" smtClean="0">
              <a:ln>
                <a:solidFill>
                  <a:srgbClr val="FF0000"/>
                </a:solidFill>
              </a:ln>
              <a:solidFill>
                <a:srgbClr val="7030A0"/>
              </a:solidFill>
              <a:latin typeface="Arial Black" pitchFamily="34" charset="0"/>
            </a:endParaRPr>
          </a:p>
          <a:p>
            <a:pPr algn="ctr"/>
            <a:endParaRPr lang="ru-RU" sz="1600" i="1" dirty="0" smtClean="0">
              <a:ln>
                <a:solidFill>
                  <a:srgbClr val="FF0000"/>
                </a:solidFill>
              </a:ln>
              <a:solidFill>
                <a:srgbClr val="7030A0"/>
              </a:solidFill>
              <a:latin typeface="Arial Black" pitchFamily="34" charset="0"/>
            </a:endParaRPr>
          </a:p>
          <a:p>
            <a:pPr algn="ctr"/>
            <a:endParaRPr lang="ru-RU" sz="1600" i="1" dirty="0">
              <a:ln>
                <a:solidFill>
                  <a:srgbClr val="FF0000"/>
                </a:solidFill>
              </a:ln>
              <a:solidFill>
                <a:srgbClr val="7030A0"/>
              </a:solidFill>
              <a:latin typeface="Arial Black" pitchFamily="34" charset="0"/>
            </a:endParaRPr>
          </a:p>
          <a:p>
            <a:pPr algn="ctr"/>
            <a:r>
              <a:rPr lang="ru-RU" sz="1600" i="1" dirty="0" smtClean="0">
                <a:ln>
                  <a:solidFill>
                    <a:srgbClr val="FF0000"/>
                  </a:solidFill>
                </a:ln>
                <a:solidFill>
                  <a:srgbClr val="7030A0"/>
                </a:solidFill>
                <a:latin typeface="Arial Black" pitchFamily="34" charset="0"/>
              </a:rPr>
              <a:t>2025г</a:t>
            </a:r>
          </a:p>
          <a:p>
            <a:pPr algn="ctr"/>
            <a:endParaRPr lang="ru-RU" sz="1600" i="1" dirty="0">
              <a:solidFill>
                <a:srgbClr val="7030A0"/>
              </a:solidFill>
              <a:latin typeface="Arial Black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39752" y="2132856"/>
            <a:ext cx="47525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1" dirty="0" smtClean="0">
                <a:ln>
                  <a:solidFill>
                    <a:srgbClr val="C00000"/>
                  </a:solidFill>
                </a:ln>
                <a:solidFill>
                  <a:schemeClr val="tx2"/>
                </a:solidFill>
                <a:latin typeface="Arial Black" panose="020B0A04020102020204" pitchFamily="34" charset="0"/>
                <a:cs typeface="Times New Roman" pitchFamily="18" charset="0"/>
              </a:rPr>
              <a:t>МБДОУ «ДС №3 КВ»</a:t>
            </a:r>
            <a:r>
              <a:rPr lang="ru-RU" sz="1600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  </a:t>
            </a:r>
            <a:r>
              <a:rPr lang="ru-RU" sz="1600" i="1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города Пикалево</a:t>
            </a:r>
            <a:endParaRPr lang="ru-RU" sz="1600" i="1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1\Desktop\профессии\1611733581_46-p-fon-dlya-prezentatsii-detyam-o-professiyak-5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349" y="-99392"/>
            <a:ext cx="9144000" cy="6858000"/>
          </a:xfrm>
          <a:prstGeom prst="rect">
            <a:avLst/>
          </a:prstGeom>
          <a:noFill/>
        </p:spPr>
      </p:pic>
      <p:pic>
        <p:nvPicPr>
          <p:cNvPr id="2050" name="Picture 2" descr="C:\Users\1\Desktop\профессии\slide-0 (1).jpg"/>
          <p:cNvPicPr>
            <a:picLocks noChangeAspect="1" noChangeArrowheads="1"/>
          </p:cNvPicPr>
          <p:nvPr/>
        </p:nvPicPr>
        <p:blipFill>
          <a:blip r:embed="rId3" cstate="print"/>
          <a:srcRect r="74622" b="6056"/>
          <a:stretch>
            <a:fillRect/>
          </a:stretch>
        </p:blipFill>
        <p:spPr bwMode="auto">
          <a:xfrm>
            <a:off x="539552" y="476672"/>
            <a:ext cx="1584176" cy="597666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138926" y="764704"/>
            <a:ext cx="6192688" cy="136815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i="1" dirty="0" smtClean="0">
                <a:ln>
                  <a:solidFill>
                    <a:srgbClr val="FFC000"/>
                  </a:solidFill>
                </a:ln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dirty="0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Погружение в мир профессий</a:t>
            </a:r>
            <a:endParaRPr lang="ru-RU" sz="4000" b="1" i="1" dirty="0">
              <a:ln>
                <a:solidFill>
                  <a:srgbClr val="FFC000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23728" y="2132856"/>
            <a:ext cx="6192688" cy="38884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Wingdings" pitchFamily="2" charset="2"/>
              <a:buChar char="Ø"/>
            </a:pPr>
            <a:r>
              <a:rPr lang="ru-RU" sz="2400" b="1" i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ctr">
              <a:buFont typeface="Wingdings" pitchFamily="2" charset="2"/>
              <a:buChar char="Ø"/>
            </a:pPr>
            <a:endParaRPr lang="ru-RU" sz="2400" b="1" i="1" dirty="0">
              <a:solidFill>
                <a:srgbClr val="9900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Char char="Ø"/>
            </a:pPr>
            <a:endParaRPr lang="ru-RU" sz="2400" b="1" i="1" dirty="0" smtClean="0">
              <a:solidFill>
                <a:srgbClr val="9900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Char char="Ø"/>
            </a:pPr>
            <a:r>
              <a:rPr lang="ru-RU" sz="2400" b="1" i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    Игра «САМАЯ- САМАЯ профессия»:</a:t>
            </a:r>
          </a:p>
          <a:p>
            <a:pPr algn="ctr">
              <a:buFont typeface="Wingdings" pitchFamily="2" charset="2"/>
              <a:buChar char="Ø"/>
            </a:pPr>
            <a:r>
              <a:rPr lang="ru-RU" sz="2400" b="1" i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Вкусная</a:t>
            </a:r>
          </a:p>
          <a:p>
            <a:pPr algn="ctr">
              <a:buFont typeface="Wingdings" pitchFamily="2" charset="2"/>
              <a:buChar char="Ø"/>
            </a:pPr>
            <a:r>
              <a:rPr lang="ru-RU" sz="2400" b="1" i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Веселая</a:t>
            </a:r>
          </a:p>
          <a:p>
            <a:pPr algn="ctr">
              <a:buFont typeface="Wingdings" pitchFamily="2" charset="2"/>
              <a:buChar char="Ø"/>
            </a:pPr>
            <a:r>
              <a:rPr lang="ru-RU" sz="2400" b="1" i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Опасная</a:t>
            </a:r>
          </a:p>
          <a:p>
            <a:pPr algn="ctr">
              <a:buFont typeface="Wingdings" pitchFamily="2" charset="2"/>
              <a:buChar char="Ø"/>
            </a:pPr>
            <a:r>
              <a:rPr lang="ru-RU" sz="2400" b="1" i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Красивая</a:t>
            </a:r>
          </a:p>
          <a:p>
            <a:pPr algn="ctr">
              <a:buFont typeface="Wingdings" pitchFamily="2" charset="2"/>
              <a:buChar char="Ø"/>
            </a:pPr>
            <a:r>
              <a:rPr lang="ru-RU" sz="2400" b="1" i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Трудная</a:t>
            </a:r>
          </a:p>
          <a:p>
            <a:pPr algn="ctr">
              <a:buFont typeface="Wingdings" pitchFamily="2" charset="2"/>
              <a:buChar char="Ø"/>
            </a:pPr>
            <a:r>
              <a:rPr lang="ru-RU" sz="2400" b="1" i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Быстрая</a:t>
            </a:r>
          </a:p>
          <a:p>
            <a:pPr algn="ctr">
              <a:buFont typeface="Wingdings" pitchFamily="2" charset="2"/>
              <a:buChar char="Ø"/>
            </a:pPr>
            <a:r>
              <a:rPr lang="ru-RU" sz="2400" b="1" i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Интересная</a:t>
            </a:r>
          </a:p>
          <a:p>
            <a:pPr algn="ctr">
              <a:buFont typeface="Wingdings" pitchFamily="2" charset="2"/>
              <a:buChar char="Ø"/>
            </a:pPr>
            <a:r>
              <a:rPr lang="ru-RU" sz="2400" b="1" i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Глубокая</a:t>
            </a:r>
          </a:p>
          <a:p>
            <a:pPr algn="ctr">
              <a:buFont typeface="Wingdings" pitchFamily="2" charset="2"/>
              <a:buChar char="Ø"/>
            </a:pPr>
            <a:endParaRPr lang="ru-RU" sz="2400" b="1" i="1" dirty="0" smtClean="0">
              <a:solidFill>
                <a:srgbClr val="9900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Char char="Ø"/>
            </a:pPr>
            <a:endParaRPr lang="ru-RU" sz="2400" b="1" i="1" dirty="0" smtClean="0">
              <a:solidFill>
                <a:srgbClr val="9900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Char char="Ø"/>
            </a:pPr>
            <a:endParaRPr lang="ru-RU" sz="2400" b="1" i="1" dirty="0" smtClean="0">
              <a:solidFill>
                <a:srgbClr val="9900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Char char="Ø"/>
            </a:pPr>
            <a:endParaRPr lang="ru-RU" sz="2400" b="1" i="1" dirty="0" smtClean="0">
              <a:solidFill>
                <a:srgbClr val="99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1\Desktop\профессии\1611733581_46-p-fon-dlya-prezentatsii-detyam-o-professiyak-5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763688" y="548680"/>
            <a:ext cx="6840760" cy="48245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i="1" dirty="0" smtClean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Игра «Ключевые слова»</a:t>
            </a:r>
          </a:p>
          <a:p>
            <a:pPr marL="342900" indent="-342900" algn="ctr">
              <a:buFontTx/>
              <a:buChar char="-"/>
            </a:pPr>
            <a:r>
              <a:rPr lang="ru-RU" sz="2400" b="1" i="1" dirty="0" smtClean="0">
                <a:ln>
                  <a:solidFill>
                    <a:srgbClr val="FFFF00"/>
                  </a:solidFill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Газета, новости, факты, редакция</a:t>
            </a:r>
          </a:p>
          <a:p>
            <a:pPr marL="342900" indent="-342900" algn="ctr">
              <a:buFontTx/>
              <a:buChar char="-"/>
            </a:pPr>
            <a:r>
              <a:rPr lang="ru-RU" sz="2400" b="1" i="1" dirty="0" smtClean="0">
                <a:ln>
                  <a:solidFill>
                    <a:srgbClr val="FFFF00"/>
                  </a:solidFill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Земля, плоды, теплица, сорта, уход</a:t>
            </a:r>
          </a:p>
          <a:p>
            <a:pPr marL="342900" indent="-342900" algn="ctr">
              <a:buFontTx/>
              <a:buChar char="-"/>
            </a:pPr>
            <a:r>
              <a:rPr lang="ru-RU" sz="2400" b="1" i="1" dirty="0" smtClean="0">
                <a:ln>
                  <a:solidFill>
                    <a:srgbClr val="FFFF00"/>
                  </a:solidFill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Рисунок, проект, план, город, чертеж</a:t>
            </a:r>
          </a:p>
          <a:p>
            <a:pPr marL="342900" indent="-342900" algn="ctr">
              <a:buFontTx/>
              <a:buChar char="-"/>
            </a:pPr>
            <a:r>
              <a:rPr lang="ru-RU" sz="2400" b="1" i="1" dirty="0" smtClean="0">
                <a:ln>
                  <a:solidFill>
                    <a:srgbClr val="FFFF00"/>
                  </a:solidFill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Верстак, рубанок, станок, древесина</a:t>
            </a:r>
          </a:p>
        </p:txBody>
      </p:sp>
      <p:pic>
        <p:nvPicPr>
          <p:cNvPr id="4" name="Picture 2" descr="C:\Users\1\Desktop\профессии\slide-0 (1).jpg"/>
          <p:cNvPicPr>
            <a:picLocks noChangeAspect="1" noChangeArrowheads="1"/>
          </p:cNvPicPr>
          <p:nvPr/>
        </p:nvPicPr>
        <p:blipFill>
          <a:blip r:embed="rId3" cstate="print"/>
          <a:srcRect r="74622" b="6056"/>
          <a:stretch>
            <a:fillRect/>
          </a:stretch>
        </p:blipFill>
        <p:spPr bwMode="auto">
          <a:xfrm>
            <a:off x="539552" y="476672"/>
            <a:ext cx="1584176" cy="59766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1\Desktop\профессии\1611733581_46-p-fon-dlya-prezentatsii-detyam-o-professiyak-5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71400"/>
            <a:ext cx="9144000" cy="6858000"/>
          </a:xfrm>
          <a:prstGeom prst="rect">
            <a:avLst/>
          </a:prstGeom>
          <a:noFill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736" y="3068960"/>
            <a:ext cx="5328592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259632" y="188640"/>
            <a:ext cx="684076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ИГРА «Группы профессий»</a:t>
            </a:r>
          </a:p>
          <a:p>
            <a:pPr marL="514350" indent="-514350" algn="ctr">
              <a:buAutoNum type="arabicPeriod"/>
            </a:pPr>
            <a:r>
              <a:rPr lang="ru-RU" sz="2800" b="1" i="1" dirty="0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Человек –человек</a:t>
            </a:r>
          </a:p>
          <a:p>
            <a:pPr marL="514350" indent="-514350" algn="ctr">
              <a:buAutoNum type="arabicPeriod"/>
            </a:pPr>
            <a:r>
              <a:rPr lang="ru-RU" sz="2800" b="1" i="1" dirty="0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Человек – природа</a:t>
            </a:r>
          </a:p>
          <a:p>
            <a:pPr marL="514350" indent="-514350" algn="ctr">
              <a:buAutoNum type="arabicPeriod"/>
            </a:pPr>
            <a:r>
              <a:rPr lang="ru-RU" sz="2800" b="1" i="1" dirty="0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Человек – художественный образ</a:t>
            </a:r>
          </a:p>
          <a:p>
            <a:pPr marL="514350" indent="-514350" algn="ctr">
              <a:buAutoNum type="arabicPeriod"/>
            </a:pPr>
            <a:r>
              <a:rPr lang="ru-RU" sz="2800" b="1" i="1" dirty="0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Человек – техника</a:t>
            </a:r>
          </a:p>
          <a:p>
            <a:pPr marL="514350" indent="-514350" algn="ctr">
              <a:buAutoNum type="arabicPeriod"/>
            </a:pPr>
            <a:r>
              <a:rPr lang="ru-RU" sz="2800" b="1" i="1" dirty="0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Человек – знаковая система</a:t>
            </a:r>
          </a:p>
          <a:p>
            <a:pPr marL="514350" indent="-514350" algn="ctr">
              <a:buAutoNum type="arabicPeriod"/>
            </a:pPr>
            <a:endParaRPr lang="ru-RU" sz="2800" b="1" i="1" dirty="0">
              <a:ln>
                <a:solidFill>
                  <a:srgbClr val="FFC000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1\Desktop\профессии\1611733581_46-p-fon-dlya-prezentatsii-detyam-o-professiyak-5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Picture 4" descr="http://liom10.ru/wp-content/uploads/2016/07/%D1%80%D0%B0%D0%B7%D0%B2%D0%B8%D1%82%D0%B8%D0%B5-%D0%B8%D0%BD%D1%82%D0%B5%D0%BB%D0%BB%D0%B5%D0%BA%D1%82%D0%B0.pn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5786088" y="3356992"/>
            <a:ext cx="2746352" cy="2952328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899592" y="404665"/>
            <a:ext cx="7488832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400" b="1" i="1" u="sng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Что </a:t>
            </a:r>
            <a:r>
              <a:rPr lang="ru-RU" sz="2400" b="1" i="1" u="sng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b="1" i="1" u="sng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такое ИНТЕЛЛЕКТ-КАРТА?</a:t>
            </a:r>
            <a:endParaRPr lang="ru-RU" dirty="0"/>
          </a:p>
          <a:p>
            <a:pPr lvl="0" algn="just">
              <a:defRPr/>
            </a:pPr>
            <a:r>
              <a:rPr lang="ru-RU" b="1" dirty="0" smtClean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</a:rPr>
              <a:t>Интеллект-карта</a:t>
            </a:r>
            <a:r>
              <a:rPr lang="ru-RU" b="1" dirty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</a:rPr>
              <a:t> </a:t>
            </a:r>
            <a:r>
              <a:rPr lang="ru-RU" dirty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</a:rPr>
              <a:t>(или </a:t>
            </a:r>
            <a:r>
              <a:rPr lang="ru-RU" i="1" dirty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</a:rPr>
              <a:t>«карта ума»</a:t>
            </a:r>
            <a:r>
              <a:rPr lang="ru-RU" dirty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</a:rPr>
              <a:t>) представляет собой информацию, изображаемую в графическом виде на большом листе ватмана. Она отражает связи </a:t>
            </a:r>
            <a:r>
              <a:rPr lang="ru-RU" dirty="0" smtClean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</a:rPr>
              <a:t>смысловые</a:t>
            </a:r>
            <a:r>
              <a:rPr lang="ru-RU" dirty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</a:rPr>
              <a:t>, </a:t>
            </a:r>
            <a:r>
              <a:rPr lang="ru-RU" b="1" dirty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</a:rPr>
              <a:t>причинно-следственные</a:t>
            </a:r>
            <a:r>
              <a:rPr lang="ru-RU" dirty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</a:rPr>
              <a:t>, ассоциативные </a:t>
            </a:r>
            <a:r>
              <a:rPr lang="ru-RU" dirty="0" smtClean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</a:rPr>
              <a:t>  </a:t>
            </a:r>
            <a:r>
              <a:rPr lang="ru-RU" dirty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</a:rPr>
              <a:t>между понятиями, частями и составляющими рассматриваемой области.</a:t>
            </a:r>
            <a:endParaRPr lang="ru-RU" dirty="0">
              <a:solidFill>
                <a:srgbClr val="7030A0"/>
              </a:solidFill>
              <a:latin typeface="Times New Roman"/>
              <a:cs typeface="Times New Roman"/>
            </a:endParaRPr>
          </a:p>
          <a:p>
            <a:pPr lvl="0" algn="just">
              <a:defRPr/>
            </a:pPr>
            <a:r>
              <a:rPr lang="ru-RU" dirty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</a:rPr>
              <a:t>Карты ума позволяют на одном листе собрать всю необходимую информацию, относящуюся к решению проблемы, и окинуть ее одним взглядом.</a:t>
            </a:r>
            <a:endParaRPr lang="ru-RU" dirty="0">
              <a:solidFill>
                <a:srgbClr val="7030A0"/>
              </a:solidFill>
              <a:latin typeface="Times New Roman"/>
              <a:cs typeface="Times New Roman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1097465" y="3217412"/>
            <a:ext cx="4356783" cy="309190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1\Desktop\профессии\1611733581_46-p-fon-dlya-prezentatsii-detyam-o-professiyak-5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2" descr="http://rightselection.com/blog/wp-content/uploads/2013/09/tonybuzan.jp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755576" y="2348880"/>
            <a:ext cx="3385245" cy="3946683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4283968" y="476673"/>
            <a:ext cx="424847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ru-RU" sz="2000" b="1" i="1" u="sng" dirty="0" smtClean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МЕТОД «ИНТЕЛЛЕКТ-КАРТ»  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/>
                <a:cs typeface="Times New Roman"/>
              </a:rPr>
              <a:t>был </a:t>
            </a:r>
            <a:r>
              <a:rPr lang="ru-RU" sz="2000" b="1" i="1" dirty="0">
                <a:solidFill>
                  <a:srgbClr val="7030A0"/>
                </a:solidFill>
                <a:latin typeface="Times New Roman"/>
                <a:cs typeface="Times New Roman"/>
              </a:rPr>
              <a:t>создан Тони </a:t>
            </a:r>
            <a:r>
              <a:rPr lang="ru-RU" sz="2000" b="1" i="1" dirty="0" err="1">
                <a:solidFill>
                  <a:srgbClr val="7030A0"/>
                </a:solidFill>
                <a:latin typeface="Times New Roman"/>
                <a:cs typeface="Times New Roman"/>
              </a:rPr>
              <a:t>Бьюзеном</a:t>
            </a:r>
            <a:r>
              <a:rPr lang="ru-RU" sz="2000" b="1" i="1" dirty="0">
                <a:solidFill>
                  <a:srgbClr val="7030A0"/>
                </a:solidFill>
                <a:latin typeface="Times New Roman"/>
                <a:cs typeface="Times New Roman"/>
              </a:rPr>
              <a:t>, </a:t>
            </a:r>
            <a:r>
              <a:rPr lang="ru-RU" sz="2000" b="1" i="1" dirty="0">
                <a:solidFill>
                  <a:srgbClr val="7030A0"/>
                </a:solidFill>
                <a:latin typeface="Times New Roman"/>
                <a:ea typeface="Arial"/>
                <a:cs typeface="Times New Roman"/>
              </a:rPr>
              <a:t>известным писателем, лектором и консультантом по вопросам интеллекта, психологии обучения и проблем мышления </a:t>
            </a:r>
            <a:endParaRPr lang="ru-RU" sz="2000" b="1" i="1" dirty="0">
              <a:solidFill>
                <a:srgbClr val="7030A0"/>
              </a:solidFill>
              <a:latin typeface="Times New Roman"/>
              <a:cs typeface="Times New Roman"/>
            </a:endParaRPr>
          </a:p>
          <a:p>
            <a:pPr lvl="0" algn="just">
              <a:defRPr/>
            </a:pPr>
            <a:r>
              <a:rPr lang="ru-RU" sz="2000" b="1" i="1" dirty="0">
                <a:solidFill>
                  <a:srgbClr val="7030A0"/>
                </a:solidFill>
                <a:latin typeface="Times New Roman"/>
                <a:cs typeface="Times New Roman"/>
              </a:rPr>
              <a:t>	</a:t>
            </a:r>
            <a:endParaRPr lang="ru-RU" sz="2000" b="1" i="1" dirty="0" smtClean="0">
              <a:solidFill>
                <a:srgbClr val="7030A0"/>
              </a:solidFill>
              <a:latin typeface="Times New Roman"/>
              <a:cs typeface="Times New Roman"/>
            </a:endParaRPr>
          </a:p>
          <a:p>
            <a:pPr lvl="0" algn="just">
              <a:defRPr/>
            </a:pPr>
            <a:r>
              <a:rPr lang="ru-RU" sz="2000" b="1" i="1" dirty="0" smtClean="0">
                <a:solidFill>
                  <a:srgbClr val="7030A0"/>
                </a:solidFill>
                <a:latin typeface="Times New Roman"/>
                <a:cs typeface="Times New Roman"/>
              </a:rPr>
              <a:t>      По-английски </a:t>
            </a:r>
            <a:r>
              <a:rPr lang="ru-RU" sz="2000" b="1" i="1" dirty="0">
                <a:solidFill>
                  <a:srgbClr val="7030A0"/>
                </a:solidFill>
                <a:latin typeface="Times New Roman"/>
                <a:cs typeface="Times New Roman"/>
              </a:rPr>
              <a:t>он 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/>
                <a:cs typeface="Times New Roman"/>
              </a:rPr>
              <a:t>называется</a:t>
            </a:r>
          </a:p>
          <a:p>
            <a:pPr lvl="0" algn="just">
              <a:defRPr/>
            </a:pPr>
            <a:r>
              <a:rPr lang="ru-RU" sz="2000" b="1" i="1" dirty="0">
                <a:solidFill>
                  <a:srgbClr val="7030A0"/>
                </a:solidFill>
                <a:latin typeface="Times New Roman"/>
                <a:cs typeface="Times New Roman"/>
              </a:rPr>
              <a:t> 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/>
                <a:cs typeface="Times New Roman"/>
              </a:rPr>
              <a:t>                    </a:t>
            </a:r>
            <a:r>
              <a:rPr lang="ru-RU" sz="2000" b="1" i="1" dirty="0">
                <a:solidFill>
                  <a:srgbClr val="7030A0"/>
                </a:solidFill>
                <a:latin typeface="Times New Roman"/>
                <a:cs typeface="Times New Roman"/>
              </a:rPr>
              <a:t>"</a:t>
            </a:r>
            <a:r>
              <a:rPr lang="ru-RU" sz="2000" b="1" i="1" dirty="0" err="1">
                <a:solidFill>
                  <a:srgbClr val="7030A0"/>
                </a:solidFill>
                <a:latin typeface="Times New Roman"/>
                <a:cs typeface="Times New Roman"/>
              </a:rPr>
              <a:t>mind</a:t>
            </a:r>
            <a:r>
              <a:rPr lang="ru-RU" sz="2000" b="1" i="1" dirty="0">
                <a:solidFill>
                  <a:srgbClr val="7030A0"/>
                </a:solidFill>
                <a:latin typeface="Times New Roman"/>
                <a:cs typeface="Times New Roman"/>
              </a:rPr>
              <a:t> </a:t>
            </a:r>
            <a:r>
              <a:rPr lang="ru-RU" sz="2000" b="1" i="1" dirty="0" err="1">
                <a:solidFill>
                  <a:srgbClr val="7030A0"/>
                </a:solidFill>
                <a:latin typeface="Times New Roman"/>
                <a:cs typeface="Times New Roman"/>
              </a:rPr>
              <a:t>maps</a:t>
            </a:r>
            <a:r>
              <a:rPr lang="ru-RU" sz="2000" b="1" i="1" dirty="0">
                <a:solidFill>
                  <a:srgbClr val="7030A0"/>
                </a:solidFill>
                <a:latin typeface="Times New Roman"/>
                <a:cs typeface="Times New Roman"/>
              </a:rPr>
              <a:t>". </a:t>
            </a:r>
            <a:endParaRPr lang="ru-RU" sz="2000" b="1" i="1" dirty="0" smtClean="0">
              <a:solidFill>
                <a:srgbClr val="7030A0"/>
              </a:solidFill>
              <a:latin typeface="Times New Roman"/>
              <a:cs typeface="Times New Roman"/>
            </a:endParaRPr>
          </a:p>
          <a:p>
            <a:pPr lvl="0" algn="just">
              <a:defRPr/>
            </a:pPr>
            <a:r>
              <a:rPr lang="ru-RU" sz="2000" b="1" i="1" dirty="0" smtClean="0">
                <a:solidFill>
                  <a:srgbClr val="7030A0"/>
                </a:solidFill>
                <a:latin typeface="Times New Roman"/>
                <a:cs typeface="Times New Roman"/>
              </a:rPr>
              <a:t>Буквально </a:t>
            </a:r>
            <a:r>
              <a:rPr lang="ru-RU" sz="2000" b="1" i="1" dirty="0">
                <a:solidFill>
                  <a:srgbClr val="7030A0"/>
                </a:solidFill>
                <a:latin typeface="Times New Roman"/>
                <a:cs typeface="Times New Roman"/>
              </a:rPr>
              <a:t>слово "</a:t>
            </a:r>
            <a:r>
              <a:rPr lang="ru-RU" sz="2000" b="1" i="1" dirty="0" err="1">
                <a:solidFill>
                  <a:srgbClr val="7030A0"/>
                </a:solidFill>
                <a:latin typeface="Times New Roman"/>
                <a:cs typeface="Times New Roman"/>
              </a:rPr>
              <a:t>mind</a:t>
            </a:r>
            <a:r>
              <a:rPr lang="ru-RU" sz="2000" b="1" i="1" dirty="0">
                <a:solidFill>
                  <a:srgbClr val="7030A0"/>
                </a:solidFill>
                <a:latin typeface="Times New Roman"/>
                <a:cs typeface="Times New Roman"/>
              </a:rPr>
              <a:t>" означает "ум", а слово "</a:t>
            </a:r>
            <a:r>
              <a:rPr lang="ru-RU" sz="2000" b="1" i="1" dirty="0" err="1">
                <a:solidFill>
                  <a:srgbClr val="7030A0"/>
                </a:solidFill>
                <a:latin typeface="Times New Roman"/>
                <a:cs typeface="Times New Roman"/>
              </a:rPr>
              <a:t>maps</a:t>
            </a:r>
            <a:r>
              <a:rPr lang="ru-RU" sz="2000" b="1" i="1" dirty="0">
                <a:solidFill>
                  <a:srgbClr val="7030A0"/>
                </a:solidFill>
                <a:latin typeface="Times New Roman"/>
                <a:cs typeface="Times New Roman"/>
              </a:rPr>
              <a:t>" — "карты". В итоге получаются "карты ума". Но чаще всего в переводах используется термин "интеллект-карты</a:t>
            </a:r>
            <a:endParaRPr lang="ru-RU" sz="2000" i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1\Desktop\профессии\1611733581_46-p-fon-dlya-prezentatsii-detyam-o-professiyak-5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3" descr="C:\Users\User\Desktop\hello_html_567ca249.gif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1151620" y="949995"/>
            <a:ext cx="6840760" cy="495801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1\Desktop\профессии\1611733581_46-p-fon-dlya-prezentatsii-detyam-o-professiyak-5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259632" y="548680"/>
            <a:ext cx="662473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Алгоритм построения </a:t>
            </a:r>
            <a:r>
              <a:rPr lang="ru-RU" sz="2800" b="1" i="1" dirty="0">
                <a:solidFill>
                  <a:srgbClr val="FF0000"/>
                </a:solidFill>
                <a:latin typeface="Times New Roman"/>
                <a:cs typeface="Times New Roman"/>
              </a:rPr>
              <a:t>интеллект-карт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971599" y="1340768"/>
            <a:ext cx="7200801" cy="489578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1\Desktop\профессии\1611733581_46-p-fon-dlya-prezentatsii-detyam-o-professiyak-5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5796" y="44624"/>
            <a:ext cx="9144000" cy="6858000"/>
          </a:xfrm>
          <a:prstGeom prst="rect">
            <a:avLst/>
          </a:prstGeom>
          <a:noFill/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38374">
            <a:off x="5774945" y="673771"/>
            <a:ext cx="2425261" cy="311638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09141">
            <a:off x="1001402" y="841142"/>
            <a:ext cx="3948996" cy="257667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3717032"/>
            <a:ext cx="4392488" cy="2636912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1\Desktop\профессии\1611733581_46-p-fon-dlya-prezentatsii-detyam-o-professiyak-5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22"/>
            <a:ext cx="9144000" cy="6858000"/>
          </a:xfrm>
          <a:prstGeom prst="rect">
            <a:avLst/>
          </a:prstGeom>
          <a:noFill/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502" y="587058"/>
            <a:ext cx="3405212" cy="255390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322" y="3602289"/>
            <a:ext cx="3528392" cy="258022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648877"/>
            <a:ext cx="3414277" cy="243027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585046"/>
            <a:ext cx="3486285" cy="261471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1\Desktop\профессии\1611733581_46-p-fon-dlya-prezentatsii-detyam-o-professiyak-5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564" y="949370"/>
            <a:ext cx="7848872" cy="532859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835696" y="369332"/>
            <a:ext cx="55446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        Интеллект-карта «Пожарный»</a:t>
            </a:r>
            <a:endParaRPr lang="ru-RU" sz="2400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1\Desktop\профессии\1611733581_46-p-fon-dlya-prezentatsii-detyam-o-professiyak-5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691680" y="1124744"/>
            <a:ext cx="6048672" cy="46085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i="1" dirty="0" smtClean="0">
                <a:ln>
                  <a:solidFill>
                    <a:srgbClr val="FFC000"/>
                  </a:solidFill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Все профессии важны</a:t>
            </a:r>
          </a:p>
          <a:p>
            <a:pPr algn="ctr"/>
            <a:r>
              <a:rPr lang="ru-RU" sz="3200" b="1" i="1" dirty="0" smtClean="0">
                <a:ln>
                  <a:solidFill>
                    <a:srgbClr val="FFC000"/>
                  </a:solidFill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И, конечно, нам нужны</a:t>
            </a:r>
          </a:p>
          <a:p>
            <a:pPr algn="ctr"/>
            <a:r>
              <a:rPr lang="ru-RU" sz="3200" b="1" i="1" dirty="0" smtClean="0">
                <a:ln>
                  <a:solidFill>
                    <a:srgbClr val="FFC000"/>
                  </a:solidFill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Врач, психолог и учитель, </a:t>
            </a:r>
          </a:p>
          <a:p>
            <a:pPr algn="ctr"/>
            <a:r>
              <a:rPr lang="ru-RU" sz="3200" b="1" i="1" dirty="0" smtClean="0">
                <a:ln>
                  <a:solidFill>
                    <a:srgbClr val="FFC000"/>
                  </a:solidFill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Программист, геодезист</a:t>
            </a:r>
          </a:p>
          <a:p>
            <a:pPr algn="ctr"/>
            <a:r>
              <a:rPr lang="ru-RU" sz="3200" b="1" i="1" dirty="0" smtClean="0">
                <a:ln>
                  <a:solidFill>
                    <a:srgbClr val="FFC000"/>
                  </a:solidFill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 юрист экономист</a:t>
            </a:r>
          </a:p>
          <a:p>
            <a:pPr algn="ctr"/>
            <a:r>
              <a:rPr lang="ru-RU" sz="3200" b="1" i="1" dirty="0" smtClean="0">
                <a:ln>
                  <a:solidFill>
                    <a:srgbClr val="FFC000"/>
                  </a:solidFill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Продолжать сейчас не буду,</a:t>
            </a:r>
          </a:p>
          <a:p>
            <a:pPr algn="ctr"/>
            <a:r>
              <a:rPr lang="ru-RU" sz="3200" b="1" i="1" dirty="0" smtClean="0">
                <a:ln>
                  <a:solidFill>
                    <a:srgbClr val="FFC000"/>
                  </a:solidFill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Но  скажу вам точно я:</a:t>
            </a:r>
          </a:p>
          <a:p>
            <a:pPr algn="ctr"/>
            <a:r>
              <a:rPr lang="ru-RU" sz="3200" b="1" i="1" dirty="0" smtClean="0">
                <a:ln>
                  <a:solidFill>
                    <a:srgbClr val="FFC000"/>
                  </a:solidFill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Разные профессии</a:t>
            </a:r>
          </a:p>
          <a:p>
            <a:pPr algn="ctr"/>
            <a:r>
              <a:rPr lang="ru-RU" sz="3200" b="1" i="1" dirty="0" smtClean="0">
                <a:ln>
                  <a:solidFill>
                    <a:srgbClr val="FFC000"/>
                  </a:solidFill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Каждому – своя!</a:t>
            </a:r>
          </a:p>
          <a:p>
            <a:pPr algn="ctr"/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332656"/>
            <a:ext cx="1692275" cy="207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76256" y="4221088"/>
            <a:ext cx="1728192" cy="227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1560" y="4437112"/>
            <a:ext cx="1562100" cy="200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92280" y="332656"/>
            <a:ext cx="1550987" cy="204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1\Desktop\профессии\1611733581_46-p-fon-dlya-prezentatsii-detyam-o-professiyak-5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5004048" y="1196752"/>
            <a:ext cx="2160240" cy="8640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i="1" dirty="0">
              <a:ln>
                <a:solidFill>
                  <a:srgbClr val="FFC000"/>
                </a:solidFill>
              </a:ln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872581"/>
            <a:ext cx="7655535" cy="561662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619672" y="476672"/>
            <a:ext cx="5400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ru-RU" b="1" i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                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Интеллект-карта </a:t>
            </a:r>
            <a:r>
              <a:rPr lang="ru-RU" sz="2400" b="1" i="1" dirty="0">
                <a:solidFill>
                  <a:srgbClr val="FF0000"/>
                </a:solidFill>
                <a:latin typeface="Times New Roman"/>
                <a:cs typeface="Times New Roman"/>
              </a:rPr>
              <a:t>«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Повар»</a:t>
            </a:r>
            <a:endParaRPr lang="ru-RU" sz="24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1\Desktop\профессии\1611733581_46-p-fon-dlya-prezentatsii-detyam-o-professiyak-5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67544" y="908720"/>
            <a:ext cx="8208912" cy="50405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i="1" dirty="0" smtClean="0">
                <a:ln>
                  <a:solidFill>
                    <a:srgbClr val="FFC000"/>
                  </a:solidFill>
                </a:ln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Прогнозируемый результат</a:t>
            </a:r>
            <a:endParaRPr lang="ru-RU" dirty="0" smtClean="0">
              <a:solidFill>
                <a:srgbClr val="FF00FF"/>
              </a:solidFill>
            </a:endParaRPr>
          </a:p>
          <a:p>
            <a:pPr algn="ctr">
              <a:buFont typeface="Wingdings" pitchFamily="2" charset="2"/>
              <a:buChar char="Ø"/>
            </a:pPr>
            <a:endParaRPr lang="ru-RU" sz="2400" b="1" i="1" dirty="0" smtClean="0">
              <a:solidFill>
                <a:srgbClr val="9900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i="1" dirty="0" smtClean="0">
              <a:solidFill>
                <a:srgbClr val="9900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i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Значительно расширен кругозор детей по теме.</a:t>
            </a:r>
          </a:p>
          <a:p>
            <a:pPr algn="ctr">
              <a:buFont typeface="Wingdings" pitchFamily="2" charset="2"/>
              <a:buChar char="Ø"/>
            </a:pPr>
            <a:r>
              <a:rPr lang="ru-RU" sz="2400" b="1" i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Дети свободно дают описание многих профессий о труде взрослых.</a:t>
            </a:r>
          </a:p>
          <a:p>
            <a:pPr algn="ctr">
              <a:buFont typeface="Wingdings" pitchFamily="2" charset="2"/>
              <a:buChar char="Ø"/>
            </a:pPr>
            <a:r>
              <a:rPr lang="ru-RU" sz="2400" b="1" i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Добросовестно относятся к поручениям, обязанностям, принятым в группе.</a:t>
            </a:r>
          </a:p>
          <a:p>
            <a:pPr algn="ctr">
              <a:buFont typeface="Wingdings" pitchFamily="2" charset="2"/>
              <a:buChar char="Ø"/>
            </a:pPr>
            <a:r>
              <a:rPr lang="ru-RU" sz="2400" b="1" i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Владеют обобщающим понятием «профессии»</a:t>
            </a:r>
          </a:p>
          <a:p>
            <a:pPr algn="ctr">
              <a:buFont typeface="Wingdings" pitchFamily="2" charset="2"/>
              <a:buChar char="Ø"/>
            </a:pPr>
            <a:r>
              <a:rPr lang="ru-RU" sz="2400" b="1" i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Называют предметы, необходимые для работы.</a:t>
            </a:r>
          </a:p>
          <a:p>
            <a:pPr algn="ctr">
              <a:buFont typeface="Wingdings" pitchFamily="2" charset="2"/>
              <a:buChar char="Ø"/>
            </a:pPr>
            <a:r>
              <a:rPr lang="ru-RU" sz="2400" b="1" i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 Умеют имитировать работу людей в ходе сюжетно-ролевых игр</a:t>
            </a:r>
            <a:endParaRPr lang="ru-RU" sz="2400" b="1" i="1" dirty="0">
              <a:solidFill>
                <a:srgbClr val="99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1\Desktop\профессии\1611733581_46-p-fon-dlya-prezentatsii-detyam-o-professiyak-5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747464"/>
            <a:ext cx="9144000" cy="7605464"/>
          </a:xfrm>
          <a:prstGeom prst="rect">
            <a:avLst/>
          </a:prstGeom>
          <a:noFill/>
        </p:spPr>
      </p:pic>
      <p:pic>
        <p:nvPicPr>
          <p:cNvPr id="5" name="Picture 3" descr="C:\Users\1\Desktop\профессии\unname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7744" y="-171400"/>
            <a:ext cx="4248472" cy="4035996"/>
          </a:xfrm>
          <a:prstGeom prst="rect">
            <a:avLst/>
          </a:prstGeom>
          <a:noFill/>
        </p:spPr>
      </p:pic>
      <p:sp>
        <p:nvSpPr>
          <p:cNvPr id="8" name="Арка 7"/>
          <p:cNvSpPr/>
          <p:nvPr/>
        </p:nvSpPr>
        <p:spPr>
          <a:xfrm rot="20090396">
            <a:off x="1585592" y="4210609"/>
            <a:ext cx="6520791" cy="2817704"/>
          </a:xfrm>
          <a:prstGeom prst="blockArc">
            <a:avLst>
              <a:gd name="adj1" fmla="val 12383070"/>
              <a:gd name="adj2" fmla="val 0"/>
              <a:gd name="adj3" fmla="val 2500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i="1" dirty="0" smtClean="0">
                <a:ln>
                  <a:solidFill>
                    <a:srgbClr val="FFC000"/>
                  </a:solidFill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Спасибо за внимание</a:t>
            </a:r>
            <a:endParaRPr lang="ru-RU" sz="5400" b="1" i="1" dirty="0">
              <a:ln>
                <a:solidFill>
                  <a:srgbClr val="FFC000"/>
                </a:solidFill>
              </a:ln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1\Desktop\профессии\1611733581_46-p-fon-dlya-prezentatsii-detyam-o-professiyak-5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11864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971600" y="548680"/>
            <a:ext cx="7488832" cy="280831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ППП</a:t>
            </a:r>
          </a:p>
          <a:p>
            <a:pPr algn="ctr"/>
            <a:r>
              <a:rPr lang="ru-RU" sz="3200" b="1" i="1" dirty="0" smtClean="0">
                <a:ln>
                  <a:solidFill>
                    <a:srgbClr val="FFC000"/>
                  </a:solidFill>
                </a:ln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Процесс ранней профориентации в детском саду заключается в развитии  социализации дошкольников в процессе различных видов деятельности по профессиям</a:t>
            </a:r>
            <a:endParaRPr lang="ru-RU" sz="3200" b="1" i="1" dirty="0">
              <a:ln>
                <a:solidFill>
                  <a:srgbClr val="FFC000"/>
                </a:solidFill>
              </a:ln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4581128"/>
            <a:ext cx="1584325" cy="201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32240" y="4653136"/>
            <a:ext cx="1587500" cy="204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95936" y="3573016"/>
            <a:ext cx="1617663" cy="206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97097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1\Desktop\профессии\1611733581_46-p-fon-dlya-prezentatsii-detyam-o-professiyak-5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" descr="C:\Users\1\Desktop\профессии\1611733581_46-p-fon-dlya-prezentatsii-detyam-o-professiyak-5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59432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39552" y="0"/>
            <a:ext cx="7992888" cy="57332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i="1" dirty="0" smtClean="0">
                <a:ln>
                  <a:solidFill>
                    <a:srgbClr val="FFC000"/>
                  </a:solidFill>
                </a:ln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Актуальность ранней профориентации в ДОО</a:t>
            </a:r>
          </a:p>
          <a:p>
            <a:pPr algn="ctr"/>
            <a:r>
              <a:rPr lang="ru-RU" sz="2800" b="1" i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В сложном процессе становления человека немало зависит от того, как ребенок адаптируется в мире людей, сможет ли он найти свое место в жизни и реализовать собственный потенциал.</a:t>
            </a:r>
          </a:p>
          <a:p>
            <a:pPr algn="ctr"/>
            <a:r>
              <a:rPr lang="ru-RU" sz="2800" b="1" i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 Родители и мы – педагоги, как никогда раньше, обеспокоены  тем, чтобы ребенок, входящий во взрослый  мир, стал уверенным, счастливым, умным, добрым и успешным</a:t>
            </a:r>
            <a:r>
              <a:rPr lang="ru-RU" sz="2400" b="1" i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i="1" dirty="0">
              <a:solidFill>
                <a:srgbClr val="99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80312" y="5013176"/>
            <a:ext cx="1368152" cy="1581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5085184"/>
            <a:ext cx="1714500" cy="14356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1\Desktop\профессии\1611733581_46-p-fon-dlya-prezentatsii-detyam-o-professiyak-5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7140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683568" y="2636912"/>
            <a:ext cx="7992888" cy="7920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>
              <a:solidFill>
                <a:srgbClr val="FF00FF"/>
              </a:solidFill>
            </a:endParaRPr>
          </a:p>
          <a:p>
            <a:pPr algn="ctr"/>
            <a:r>
              <a:rPr lang="ru-RU" sz="4000" b="1" i="1" dirty="0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Задачное поле</a:t>
            </a:r>
            <a:r>
              <a:rPr lang="ru-RU" sz="4000" i="1" dirty="0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</a:rPr>
              <a:t>:</a:t>
            </a:r>
          </a:p>
          <a:p>
            <a:pPr algn="ctr"/>
            <a:endParaRPr lang="ru-RU" dirty="0" smtClean="0">
              <a:solidFill>
                <a:srgbClr val="FF00FF"/>
              </a:solidFill>
            </a:endParaRPr>
          </a:p>
          <a:p>
            <a:pPr algn="ctr">
              <a:buFont typeface="Wingdings" pitchFamily="2" charset="2"/>
              <a:buChar char="Ø"/>
            </a:pPr>
            <a:r>
              <a:rPr lang="ru-RU" sz="2400" i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</a:rPr>
              <a:t>Развитие социальной адаптивности дошкольников;</a:t>
            </a:r>
          </a:p>
          <a:p>
            <a:pPr algn="ctr"/>
            <a:endParaRPr lang="ru-RU" sz="2400" i="1" dirty="0" smtClean="0">
              <a:ln>
                <a:solidFill>
                  <a:srgbClr val="FFC000"/>
                </a:solidFill>
              </a:ln>
              <a:solidFill>
                <a:srgbClr val="FF00FF"/>
              </a:solidFill>
            </a:endParaRPr>
          </a:p>
          <a:p>
            <a:pPr algn="ctr">
              <a:buFont typeface="Wingdings" pitchFamily="2" charset="2"/>
              <a:buChar char="Ø"/>
            </a:pPr>
            <a:r>
              <a:rPr lang="ru-RU" sz="2400" i="1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 </a:t>
            </a:r>
            <a:r>
              <a:rPr lang="ru-RU" sz="2400" i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В</a:t>
            </a:r>
            <a:r>
              <a:rPr lang="ru-RU" sz="2400" i="1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оспитание эмоционально окрашенного отношения к труду  взрослых;</a:t>
            </a:r>
          </a:p>
          <a:p>
            <a:pPr algn="ctr"/>
            <a:endParaRPr lang="ru-RU" sz="2400" i="1" dirty="0" smtClean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  <a:p>
            <a:pPr algn="ctr">
              <a:buFont typeface="Wingdings" pitchFamily="2" charset="2"/>
              <a:buChar char="Ø"/>
            </a:pPr>
            <a:r>
              <a:rPr lang="ru-RU" sz="2400" i="1" dirty="0" smtClean="0">
                <a:ln>
                  <a:solidFill>
                    <a:srgbClr val="0070C0"/>
                  </a:solidFill>
                </a:ln>
                <a:solidFill>
                  <a:srgbClr val="0070C0"/>
                </a:solidFill>
              </a:rPr>
              <a:t>Формирование профессиональных представлений  детей;</a:t>
            </a:r>
          </a:p>
          <a:p>
            <a:pPr algn="ctr"/>
            <a:endParaRPr lang="ru-RU" sz="2400" i="1" dirty="0" smtClean="0">
              <a:ln>
                <a:solidFill>
                  <a:srgbClr val="0070C0"/>
                </a:solidFill>
              </a:ln>
              <a:solidFill>
                <a:srgbClr val="0070C0"/>
              </a:solidFill>
            </a:endParaRPr>
          </a:p>
          <a:p>
            <a:pPr algn="ctr">
              <a:buFont typeface="Wingdings" pitchFamily="2" charset="2"/>
              <a:buChar char="Ø"/>
            </a:pPr>
            <a:r>
              <a:rPr lang="ru-RU" sz="2400" i="1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</a:rPr>
              <a:t>С</a:t>
            </a:r>
            <a:r>
              <a:rPr lang="ru-RU" sz="2400" i="1" dirty="0" smtClean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</a:rPr>
              <a:t>оздание условий для накопления практического опыта в мире профессий.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1\Desktop\профессии\1611733581_46-p-fon-dlya-prezentatsii-detyam-o-professiyak-5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522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971600" y="908720"/>
            <a:ext cx="7632848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3200" b="1" i="1" dirty="0" smtClean="0">
              <a:ln>
                <a:solidFill>
                  <a:srgbClr val="FFC000"/>
                </a:solidFill>
              </a:ln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i="1" dirty="0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Модель ранней профориентации =</a:t>
            </a:r>
          </a:p>
          <a:p>
            <a:pPr algn="ctr"/>
            <a:r>
              <a:rPr lang="ru-RU" sz="3200" b="1" i="1" dirty="0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модель календарно – тематического построения образовательного процесса в детском саду:</a:t>
            </a:r>
          </a:p>
          <a:p>
            <a:pPr algn="ctr"/>
            <a:endParaRPr lang="ru-RU" sz="3200" b="1" i="1" dirty="0" smtClean="0">
              <a:ln>
                <a:solidFill>
                  <a:srgbClr val="FFC000"/>
                </a:solidFill>
              </a:ln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Char char="Ø"/>
            </a:pPr>
            <a:r>
              <a:rPr lang="ru-RU" sz="2800" b="1" i="1" dirty="0">
                <a:ln>
                  <a:solidFill>
                    <a:srgbClr val="9900CC"/>
                  </a:solidFill>
                </a:ln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Игровая </a:t>
            </a:r>
            <a:r>
              <a:rPr lang="ru-RU" sz="2800" b="1" i="1" dirty="0" smtClean="0">
                <a:ln>
                  <a:solidFill>
                    <a:srgbClr val="9900CC"/>
                  </a:solidFill>
                </a:ln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деятельность - социальная </a:t>
            </a:r>
            <a:r>
              <a:rPr lang="ru-RU" sz="2800" b="1" i="1" dirty="0">
                <a:ln>
                  <a:solidFill>
                    <a:srgbClr val="9900CC"/>
                  </a:solidFill>
                </a:ln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проба </a:t>
            </a:r>
          </a:p>
          <a:p>
            <a:pPr algn="ctr">
              <a:buFont typeface="Wingdings" pitchFamily="2" charset="2"/>
              <a:buChar char="Ø"/>
            </a:pPr>
            <a:r>
              <a:rPr lang="ru-RU" sz="2800" b="1" i="1" dirty="0">
                <a:ln>
                  <a:solidFill>
                    <a:srgbClr val="9900CC"/>
                  </a:solidFill>
                </a:ln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Продуктивная деятельность.</a:t>
            </a:r>
          </a:p>
          <a:p>
            <a:pPr algn="ctr">
              <a:buFont typeface="Wingdings" pitchFamily="2" charset="2"/>
              <a:buChar char="Ø"/>
            </a:pPr>
            <a:r>
              <a:rPr lang="ru-RU" sz="2800" b="1" i="1" dirty="0">
                <a:ln>
                  <a:solidFill>
                    <a:srgbClr val="9900CC"/>
                  </a:solidFill>
                </a:ln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Познавательно –исследовательская деятельность</a:t>
            </a:r>
            <a:r>
              <a:rPr lang="ru-RU" sz="2800" b="1" i="1" dirty="0">
                <a:ln>
                  <a:solidFill>
                    <a:srgbClr val="FFC000"/>
                  </a:solidFill>
                </a:ln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endParaRPr lang="ru-RU" sz="2800" dirty="0" smtClean="0">
              <a:ln>
                <a:solidFill>
                  <a:srgbClr val="FFC000"/>
                </a:solidFill>
              </a:ln>
              <a:solidFill>
                <a:srgbClr val="9900CC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1\Desktop\профессии\1611733581_46-p-fon-dlya-prezentatsii-detyam-o-professiyak-5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331640" y="620688"/>
            <a:ext cx="669674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ln>
                  <a:solidFill>
                    <a:srgbClr val="FFC000"/>
                  </a:solidFill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Культурные практики:</a:t>
            </a:r>
          </a:p>
          <a:p>
            <a:pPr algn="ctr">
              <a:buFont typeface="Wingdings" pitchFamily="2" charset="2"/>
              <a:buChar char="Ø"/>
            </a:pPr>
            <a:r>
              <a:rPr lang="ru-RU" sz="2800" b="1" i="1" dirty="0" smtClean="0">
                <a:ln>
                  <a:solidFill>
                    <a:srgbClr val="9900CC"/>
                  </a:solidFill>
                </a:ln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Технология проектной деятельности</a:t>
            </a:r>
            <a:endParaRPr lang="ru-RU" b="1" i="1" dirty="0" smtClean="0">
              <a:ln>
                <a:solidFill>
                  <a:srgbClr val="9900CC"/>
                </a:solidFill>
              </a:ln>
              <a:solidFill>
                <a:srgbClr val="9900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Char char="Ø"/>
            </a:pPr>
            <a:r>
              <a:rPr lang="ru-RU" sz="2800" b="1" i="1" dirty="0" smtClean="0">
                <a:ln>
                  <a:solidFill>
                    <a:srgbClr val="9900CC"/>
                  </a:solidFill>
                </a:ln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Экспериментирование, коллекционирование</a:t>
            </a:r>
          </a:p>
          <a:p>
            <a:pPr algn="ctr">
              <a:buFont typeface="Wingdings" pitchFamily="2" charset="2"/>
              <a:buChar char="Ø"/>
            </a:pPr>
            <a:r>
              <a:rPr lang="ru-RU" sz="2800" b="1" i="1" dirty="0" smtClean="0">
                <a:ln>
                  <a:solidFill>
                    <a:srgbClr val="9900CC"/>
                  </a:solidFill>
                </a:ln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Организация сюжетно –ролевых игр</a:t>
            </a:r>
          </a:p>
          <a:p>
            <a:pPr algn="ctr">
              <a:buFont typeface="Wingdings" pitchFamily="2" charset="2"/>
              <a:buChar char="Ø"/>
            </a:pPr>
            <a:r>
              <a:rPr lang="ru-RU" sz="2800" b="1" i="1" dirty="0" smtClean="0">
                <a:ln>
                  <a:solidFill>
                    <a:srgbClr val="9900CC"/>
                  </a:solidFill>
                </a:ln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Информационно –коммуникационные технологии</a:t>
            </a:r>
            <a:endParaRPr lang="ru-RU" sz="2800" b="1" i="1" dirty="0">
              <a:ln>
                <a:solidFill>
                  <a:srgbClr val="FFC000"/>
                </a:solidFill>
              </a:ln>
              <a:solidFill>
                <a:srgbClr val="99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3392" y="3558441"/>
            <a:ext cx="2520280" cy="248945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284" y="3429000"/>
            <a:ext cx="2310320" cy="2748335"/>
          </a:xfrm>
          <a:prstGeom prst="rect">
            <a:avLst/>
          </a:prstGeom>
        </p:spPr>
      </p:pic>
      <p:pic>
        <p:nvPicPr>
          <p:cNvPr id="12" name="Picture 3" descr="C:\Users\1\Desktop\фртр проф\IMG_20220120_094426 (1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26271" y="3801216"/>
            <a:ext cx="2541873" cy="240086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1\Desktop\профессии\1611733581_46-p-fon-dlya-prezentatsii-detyam-o-professiyak-5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Овал 2"/>
          <p:cNvSpPr/>
          <p:nvPr/>
        </p:nvSpPr>
        <p:spPr>
          <a:xfrm>
            <a:off x="3419872" y="2348880"/>
            <a:ext cx="2376264" cy="158417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ПРОФЕССИЯ</a:t>
            </a:r>
            <a:endParaRPr lang="ru-RU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3707904" y="620688"/>
            <a:ext cx="2232248" cy="1296144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НАЗВАНИЕ</a:t>
            </a:r>
            <a:endParaRPr lang="ru-RU" sz="20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563888" y="4725144"/>
            <a:ext cx="2376264" cy="1584176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ИНСТРУМЕНТЫ</a:t>
            </a:r>
            <a:endParaRPr lang="ru-RU" sz="14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611560" y="1628800"/>
            <a:ext cx="2304256" cy="1368152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РЕЗУЛЬТАТ</a:t>
            </a:r>
            <a:endParaRPr lang="ru-RU" sz="20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683568" y="3861048"/>
            <a:ext cx="2304256" cy="144016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ОПЕРАЦИИ</a:t>
            </a:r>
            <a:endParaRPr lang="ru-RU" sz="20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6300192" y="1628800"/>
            <a:ext cx="2304256" cy="1512168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МЕСТО</a:t>
            </a:r>
            <a:endParaRPr lang="ru-RU" sz="20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6172480" y="3824621"/>
            <a:ext cx="2448272" cy="144016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УСЛОВИЯ</a:t>
            </a:r>
            <a:endParaRPr lang="ru-RU" sz="20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Прямая соединительная линия 10"/>
          <p:cNvCxnSpPr>
            <a:stCxn id="4" idx="4"/>
          </p:cNvCxnSpPr>
          <p:nvPr/>
        </p:nvCxnSpPr>
        <p:spPr>
          <a:xfrm flipH="1">
            <a:off x="4788024" y="1916832"/>
            <a:ext cx="36004" cy="5040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5652120" y="2780928"/>
            <a:ext cx="792088" cy="144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2915816" y="2564904"/>
            <a:ext cx="576064" cy="4320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V="1">
            <a:off x="2843808" y="3789040"/>
            <a:ext cx="864096" cy="4320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5580112" y="3645024"/>
            <a:ext cx="1080120" cy="4320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>
            <a:endCxn id="3" idx="4"/>
          </p:cNvCxnSpPr>
          <p:nvPr/>
        </p:nvCxnSpPr>
        <p:spPr>
          <a:xfrm flipH="1" flipV="1">
            <a:off x="4608004" y="3933056"/>
            <a:ext cx="36004" cy="7920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1\Desktop\профессии\1611733581_46-p-fon-dlya-prezentatsii-detyam-o-professiyak-5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349" y="-99392"/>
            <a:ext cx="9144000" cy="6858000"/>
          </a:xfrm>
          <a:prstGeom prst="rect">
            <a:avLst/>
          </a:prstGeom>
          <a:noFill/>
        </p:spPr>
      </p:pic>
      <p:pic>
        <p:nvPicPr>
          <p:cNvPr id="2050" name="Picture 2" descr="C:\Users\1\Desktop\профессии\slide-0 (1).jpg"/>
          <p:cNvPicPr>
            <a:picLocks noChangeAspect="1" noChangeArrowheads="1"/>
          </p:cNvPicPr>
          <p:nvPr/>
        </p:nvPicPr>
        <p:blipFill>
          <a:blip r:embed="rId3" cstate="print"/>
          <a:srcRect r="74622" b="6056"/>
          <a:stretch>
            <a:fillRect/>
          </a:stretch>
        </p:blipFill>
        <p:spPr bwMode="auto">
          <a:xfrm>
            <a:off x="539552" y="476672"/>
            <a:ext cx="1584176" cy="597666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138926" y="764704"/>
            <a:ext cx="6192688" cy="136815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i="1" dirty="0" smtClean="0">
                <a:ln>
                  <a:solidFill>
                    <a:srgbClr val="FFC000"/>
                  </a:solidFill>
                </a:ln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dirty="0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Погружение в мир профессий</a:t>
            </a:r>
            <a:endParaRPr lang="ru-RU" sz="4000" b="1" i="1" dirty="0">
              <a:ln>
                <a:solidFill>
                  <a:srgbClr val="FFC000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23728" y="2132856"/>
            <a:ext cx="6192688" cy="38884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i="1" dirty="0">
              <a:solidFill>
                <a:srgbClr val="9900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Char char="Ø"/>
            </a:pPr>
            <a:endParaRPr lang="ru-RU" sz="2400" b="1" i="1" dirty="0" smtClean="0">
              <a:solidFill>
                <a:srgbClr val="9900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Char char="Ø"/>
            </a:pPr>
            <a:r>
              <a:rPr lang="ru-RU" sz="2400" b="1" i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    Игра «Цепочка слов»</a:t>
            </a:r>
          </a:p>
          <a:p>
            <a:pPr algn="ctr">
              <a:buFont typeface="Wingdings" pitchFamily="2" charset="2"/>
              <a:buChar char="Ø"/>
            </a:pPr>
            <a:endParaRPr lang="ru-RU" sz="2400" b="1" i="1" dirty="0" smtClean="0">
              <a:solidFill>
                <a:srgbClr val="9900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Char char="Ø"/>
            </a:pPr>
            <a:endParaRPr lang="ru-RU" sz="2400" b="1" i="1" dirty="0" smtClean="0">
              <a:solidFill>
                <a:srgbClr val="9900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Char char="Ø"/>
            </a:pPr>
            <a:endParaRPr lang="ru-RU" sz="2400" b="1" i="1" dirty="0" smtClean="0">
              <a:solidFill>
                <a:srgbClr val="99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4636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</TotalTime>
  <Words>425</Words>
  <Application>Microsoft Office PowerPoint</Application>
  <PresentationFormat>Экран (4:3)</PresentationFormat>
  <Paragraphs>107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8" baseType="lpstr">
      <vt:lpstr>Arial</vt:lpstr>
      <vt:lpstr>Arial Black</vt:lpstr>
      <vt:lpstr>Calibri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User</cp:lastModifiedBy>
  <cp:revision>114</cp:revision>
  <dcterms:created xsi:type="dcterms:W3CDTF">2022-02-06T13:27:56Z</dcterms:created>
  <dcterms:modified xsi:type="dcterms:W3CDTF">2025-11-07T13:14:50Z</dcterms:modified>
</cp:coreProperties>
</file>