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handoutMasterIdLst>
    <p:handoutMasterId r:id="rId27"/>
  </p:handoutMasterIdLst>
  <p:sldIdLst>
    <p:sldId id="256" r:id="rId2"/>
    <p:sldId id="259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3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0000"/>
    <a:srgbClr val="110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89" autoAdjust="0"/>
  </p:normalViewPr>
  <p:slideViewPr>
    <p:cSldViewPr snapToGrid="0">
      <p:cViewPr varScale="1">
        <p:scale>
          <a:sx n="110" d="100"/>
          <a:sy n="110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fld id="{72B57C1B-64D6-49BA-B881-971A57E1574A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fld id="{796C7963-EF83-45DA-BBE1-F40DE9A6B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808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sp>
          <p:nvSpPr>
            <p:cNvPr id="5" name="Freeform 14"/>
            <p:cNvSpPr/>
            <p:nvPr/>
          </p:nvSpPr>
          <p:spPr>
            <a:xfrm>
              <a:off x="0" y="-8467"/>
              <a:ext cx="863600" cy="569797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6" name="Straight Connector 18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9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Isosceles Triangle 22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26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0E145-1E8C-4B25-AD32-282639E81F60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7048F-5C93-4AF8-92B8-6068BE193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53C40-AA38-44F0-B0DD-C96B34E9FAEB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9C6F1-08A8-4444-A6C5-32F474FE63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10B89-26EC-46A8-BC13-86606D39B1D6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C3A7C-FD64-48EA-B8CD-6EC88BE12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F6EA0-D788-49B2-A0BD-827A6C7FDA0D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F7279-4439-4C56-B1D6-194E3D847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39E-F4D2-4303-8CA9-3C993EE0CC02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D752E-7141-43B3-9CE9-47485FB49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32213-3048-4A71-930C-CDADBA2900BF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4D409-CC9A-4FC8-AD6D-877B24694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4E9A5-EA06-4EF1-8A3A-FE88E5483224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B31E8-8FC2-4AF6-B7C8-96A95D1A1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9E975-A11D-4A07-9995-EAA8C5816D16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52364-7014-4CCB-9BE7-C80390902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77863" y="2160588"/>
            <a:ext cx="8596312" cy="1863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77863" y="4176713"/>
            <a:ext cx="8596312" cy="18653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DBCAF-FD43-414B-BC9E-BC5E1D368847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8CC4C-A7CA-4714-9508-91EF37742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77863" y="609600"/>
            <a:ext cx="8596312" cy="132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77863" y="2160588"/>
            <a:ext cx="4221162" cy="1863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51425" y="2160588"/>
            <a:ext cx="4222750" cy="1863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77863" y="4176713"/>
            <a:ext cx="4221162" cy="18653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1425" y="4176713"/>
            <a:ext cx="4222750" cy="18653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D6C75-9113-468C-BAF6-41A59DFA0001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3D7B1-4C7B-4ABD-A412-2C504BAA9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77863" y="609600"/>
            <a:ext cx="8596312" cy="5432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E5D12-9045-48E7-BB3C-52CA37084756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4DAD-D626-4179-88DA-F1FCA3C09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286A-E38C-440C-AE2A-B541378F0F72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205C6-1433-4389-89B0-A89810D9A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77863" y="2160588"/>
            <a:ext cx="4221162" cy="1863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77863" y="4176713"/>
            <a:ext cx="4221162" cy="18653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051425" y="2160588"/>
            <a:ext cx="4222750" cy="38814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2EFC-B6E0-45BF-8124-21604EB0626D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EF512-197B-4B30-95B1-240552CCB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77863" y="2160588"/>
            <a:ext cx="8596312" cy="388143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B8577-D2DC-4FFA-8666-18466CD9E8F5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8CFE-0AEA-4F33-83CC-E21DD770E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7863" y="2160588"/>
            <a:ext cx="4221162" cy="38814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51425" y="2160588"/>
            <a:ext cx="4222750" cy="1863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51425" y="4176713"/>
            <a:ext cx="4222750" cy="18653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4AB2-A54F-4C79-814E-7019E71E1A50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1DBDB-09B6-44FB-9879-5A9D7E8E5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CCF12-06D8-49A5-9ECF-FACAAD5CCD5F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F87EE-8336-45FA-88DB-23220E5A6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43A3A-C211-4FB6-96D2-201A4E8FDBAF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3E074-CAAF-409C-8D9D-747B1AC83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27BB7-6492-4125-81D5-8834E0D30104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AAE52-67FF-4B9F-8A2E-911900197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9C4F-75AC-4A36-A0A3-372242FADE76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90089-FBAE-4360-AA33-7320259C4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8472F-8B4B-472C-90F8-20C77D43E933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BFDA2-4E87-4757-B072-9579D2314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29F2E-E720-48C2-9A12-7BC71175B0F5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6EF32-C86F-48A2-B814-37EA0A3B0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E2A7-0331-4995-8840-9408A843105A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2858-DF25-4A66-9C51-2E0D3C082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3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87C9C0-CDBD-40CE-8E7C-6D410B39419C}" type="datetimeFigureOut">
              <a:rPr lang="ru-RU"/>
              <a:pPr>
                <a:defRPr/>
              </a:pPr>
              <a:t>26.08.2022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04E0E7-03B1-4292-8D5C-81BAD62D0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43" r:id="rId11"/>
    <p:sldLayoutId id="2147483732" r:id="rId12"/>
    <p:sldLayoutId id="2147483744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  <p:sldLayoutId id="2147483739" r:id="rId20"/>
    <p:sldLayoutId id="2147483740" r:id="rId21"/>
    <p:sldLayoutId id="2147483741" r:id="rId2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Grp="1" noChangeArrowheads="1"/>
          </p:cNvSpPr>
          <p:nvPr>
            <p:ph idx="1"/>
          </p:nvPr>
        </p:nvSpPr>
        <p:spPr>
          <a:xfrm>
            <a:off x="431321" y="2014538"/>
            <a:ext cx="10291313" cy="2178050"/>
          </a:xfrm>
          <a:extLst/>
        </p:spPr>
        <p:txBody>
          <a:bodyPr anchor="ctr">
            <a:noAutofit/>
          </a:bodyPr>
          <a:lstStyle/>
          <a:p>
            <a:pPr marL="0" indent="0" algn="ctr">
              <a:buFont typeface="Wingdings 3" pitchFamily="18" charset="2"/>
              <a:buNone/>
              <a:defRPr/>
            </a:pPr>
            <a:r>
              <a:rPr lang="ru-RU" altLang="ru-RU" sz="3200" b="1" i="1" dirty="0" smtClean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«О результатах деятельности системы образования </a:t>
            </a: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altLang="ru-RU" sz="3200" b="1" i="1" dirty="0" smtClean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Бокситогорского муниципального района </a:t>
            </a: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altLang="ru-RU" sz="3200" b="1" i="1" dirty="0" smtClean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2021/2022 учебном году, задачах, механизмах и </a:t>
            </a: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altLang="ru-RU" sz="3200" b="1" i="1" dirty="0" smtClean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направлениях изменений»</a:t>
            </a:r>
            <a:r>
              <a:rPr lang="ru-RU" altLang="ru-RU" sz="3200" i="1" dirty="0" smtClean="0">
                <a:solidFill>
                  <a:srgbClr val="11067A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2560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79175" y="109538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5" descr="p44-0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4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117475"/>
            <a:ext cx="1169988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6840747" y="5895975"/>
            <a:ext cx="4615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11067A"/>
                </a:solidFill>
                <a:latin typeface="Times New Roman" pitchFamily="18" charset="0"/>
              </a:rPr>
              <a:t>Гречнёвкина</a:t>
            </a:r>
            <a:r>
              <a:rPr lang="ru-RU" b="1" dirty="0">
                <a:solidFill>
                  <a:srgbClr val="11067A"/>
                </a:solidFill>
                <a:latin typeface="Times New Roman" pitchFamily="18" charset="0"/>
              </a:rPr>
              <a:t> Е.В.,</a:t>
            </a:r>
          </a:p>
          <a:p>
            <a:r>
              <a:rPr lang="ru-RU" b="1" dirty="0">
                <a:solidFill>
                  <a:srgbClr val="11067A"/>
                </a:solidFill>
                <a:latin typeface="Times New Roman" pitchFamily="18" charset="0"/>
              </a:rPr>
              <a:t>председатель комитета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96" name="Group 588"/>
          <p:cNvGraphicFramePr>
            <a:graphicFrameLocks noGrp="1"/>
          </p:cNvGraphicFramePr>
          <p:nvPr>
            <p:ph idx="1"/>
          </p:nvPr>
        </p:nvGraphicFramePr>
        <p:xfrm>
          <a:off x="666750" y="957263"/>
          <a:ext cx="10293350" cy="5181600"/>
        </p:xfrm>
        <a:graphic>
          <a:graphicData uri="http://schemas.openxmlformats.org/drawingml/2006/table">
            <a:tbl>
              <a:tblPr/>
              <a:tblGrid>
                <a:gridCol w="569913"/>
                <a:gridCol w="4021137"/>
                <a:gridCol w="1993900"/>
                <a:gridCol w="1851025"/>
                <a:gridCol w="1857375"/>
              </a:tblGrid>
              <a:tr h="314325">
                <a:tc rowSpan="2"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тестовый балл (ВТГ)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9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Бокситогорский район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Ленинградская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РФ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68,97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68,32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 (профильный уровень)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64,30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56,86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 (базовый уровень)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 и ИКТ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56,82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64,96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59,47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63,56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55,38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56,65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50,16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63,93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59,88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65,21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57,95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56,25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61,71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60,77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63,97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54,55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71,09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73,27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905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3" y="120650"/>
            <a:ext cx="9842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906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31563" y="119063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907" name="Заголовок 1"/>
          <p:cNvSpPr>
            <a:spLocks/>
          </p:cNvSpPr>
          <p:nvPr/>
        </p:nvSpPr>
        <p:spPr bwMode="auto">
          <a:xfrm>
            <a:off x="1497013" y="298450"/>
            <a:ext cx="91725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Результаты ЕГЭ 2022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842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Заголовок 1"/>
          <p:cNvSpPr>
            <a:spLocks/>
          </p:cNvSpPr>
          <p:nvPr/>
        </p:nvSpPr>
        <p:spPr bwMode="auto">
          <a:xfrm>
            <a:off x="1497013" y="195263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Олимпиадное движение</a:t>
            </a:r>
          </a:p>
        </p:txBody>
      </p:sp>
      <p:pic>
        <p:nvPicPr>
          <p:cNvPr id="35844" name="Picture 96" descr="ребята-олимпиадники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442490" y="931653"/>
            <a:ext cx="8332855" cy="5554184"/>
          </a:xfrm>
          <a:ln w="28575">
            <a:solidFill>
              <a:srgbClr val="11067A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842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Заголовок 1"/>
          <p:cNvSpPr>
            <a:spLocks/>
          </p:cNvSpPr>
          <p:nvPr/>
        </p:nvSpPr>
        <p:spPr bwMode="auto">
          <a:xfrm>
            <a:off x="1495425" y="579438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Изменения в системе подготовки                          к олимпиадам</a:t>
            </a:r>
          </a:p>
        </p:txBody>
      </p:sp>
      <p:sp>
        <p:nvSpPr>
          <p:cNvPr id="36868" name="Rectangle 8"/>
          <p:cNvSpPr>
            <a:spLocks noGrp="1"/>
          </p:cNvSpPr>
          <p:nvPr>
            <p:ph type="body" sz="half" idx="1"/>
          </p:nvPr>
        </p:nvSpPr>
        <p:spPr>
          <a:xfrm>
            <a:off x="817563" y="1508125"/>
            <a:ext cx="10769600" cy="4122738"/>
          </a:xfrm>
        </p:spPr>
        <p:txBody>
          <a:bodyPr/>
          <a:lstStyle/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solidFill>
                  <a:srgbClr val="11067A"/>
                </a:solidFill>
                <a:latin typeface="Times New Roman" pitchFamily="18" charset="0"/>
              </a:rPr>
              <a:t>Группы школьников:</a:t>
            </a: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 6-11 классов в Пикалёво и Бокситогорске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endParaRPr lang="ru-RU" sz="2400" smtClean="0">
              <a:solidFill>
                <a:srgbClr val="11067A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solidFill>
                  <a:srgbClr val="11067A"/>
                </a:solidFill>
                <a:latin typeface="Times New Roman" pitchFamily="18" charset="0"/>
              </a:rPr>
              <a:t>Предметы/ педагоги: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Информатика / Сергеева Наталья Сергеевна 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МХК / Мягчилова Наталья Владимировна и Матвеева Ольга Юрьевна 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Технология / Дмитриева Светлана Александровна, Камкин Эдуард Анатольевич 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Обществознание / Васильева Анна Михайловна 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Экология /  Ряннель Елена Геннадьевна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endParaRPr lang="ru-RU" sz="2400" smtClean="0">
              <a:solidFill>
                <a:srgbClr val="11067A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solidFill>
                  <a:srgbClr val="11067A"/>
                </a:solidFill>
                <a:latin typeface="Times New Roman" pitchFamily="18" charset="0"/>
              </a:rPr>
              <a:t>Место обучения:</a:t>
            </a: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  Ресурсный центр по работе с одарёнными детьми                                         МБОУ ДО «Бокситогорский центр дополнительного образования»</a:t>
            </a:r>
          </a:p>
          <a:p>
            <a:pPr>
              <a:lnSpc>
                <a:spcPct val="80000"/>
              </a:lnSpc>
              <a:buFont typeface="Wingdings 3" pitchFamily="18" charset="2"/>
              <a:buNone/>
            </a:pPr>
            <a:endParaRPr lang="ru-RU" sz="2400" smtClean="0">
              <a:solidFill>
                <a:srgbClr val="11067A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03288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Заголовок 1"/>
          <p:cNvSpPr>
            <a:spLocks/>
          </p:cNvSpPr>
          <p:nvPr/>
        </p:nvSpPr>
        <p:spPr bwMode="auto">
          <a:xfrm>
            <a:off x="1495425" y="579438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Премии главы администрации                      победителям и призёрам олимпиад</a:t>
            </a:r>
          </a:p>
        </p:txBody>
      </p:sp>
      <p:sp>
        <p:nvSpPr>
          <p:cNvPr id="37892" name="Rectangle 5"/>
          <p:cNvSpPr>
            <a:spLocks noGrp="1"/>
          </p:cNvSpPr>
          <p:nvPr>
            <p:ph type="body" sz="half" idx="1"/>
          </p:nvPr>
        </p:nvSpPr>
        <p:spPr>
          <a:xfrm>
            <a:off x="600075" y="1517650"/>
            <a:ext cx="10769600" cy="3376613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solidFill>
                  <a:srgbClr val="11067A"/>
                </a:solidFill>
                <a:latin typeface="Times New Roman" pitchFamily="18" charset="0"/>
              </a:rPr>
              <a:t>Постановление АБМР от 19.07.2022  № 637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Всероссийской олимпиады школьников по общеобразовательным предметам;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математической олимпиады им. Леонардо Эйлера;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всероссийской олимпиады школьников по физике им. Дж.Кл.Максвелла;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Заключительный этап региональных олимпиад школьников Ленинградской области;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Малая областная олимпиада школьников Ленинградской области </a:t>
            </a:r>
          </a:p>
        </p:txBody>
      </p:sp>
      <p:sp>
        <p:nvSpPr>
          <p:cNvPr id="37893" name="Text Box 10"/>
          <p:cNvSpPr txBox="1">
            <a:spLocks noChangeArrowheads="1"/>
          </p:cNvSpPr>
          <p:nvPr/>
        </p:nvSpPr>
        <p:spPr bwMode="auto">
          <a:xfrm>
            <a:off x="2967038" y="4983163"/>
            <a:ext cx="65992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1067A"/>
                </a:solidFill>
                <a:latin typeface="Times New Roman" pitchFamily="18" charset="0"/>
              </a:rPr>
              <a:t>Победитель олимпиады - 20 000 руб.</a:t>
            </a:r>
          </a:p>
          <a:p>
            <a:r>
              <a:rPr lang="ru-RU" sz="2800" b="1">
                <a:solidFill>
                  <a:srgbClr val="11067A"/>
                </a:solidFill>
                <a:latin typeface="Times New Roman" pitchFamily="18" charset="0"/>
              </a:rPr>
              <a:t>     Призёр олимпиады – 10 000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1281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Заголовок 1"/>
          <p:cNvSpPr>
            <a:spLocks/>
          </p:cNvSpPr>
          <p:nvPr/>
        </p:nvSpPr>
        <p:spPr bwMode="auto">
          <a:xfrm>
            <a:off x="1524000" y="896938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Премии педагогическим работникам, подготовившим победителей  и призёров олимпиад</a:t>
            </a:r>
          </a:p>
        </p:txBody>
      </p:sp>
      <p:sp>
        <p:nvSpPr>
          <p:cNvPr id="38916" name="Rectangle 5"/>
          <p:cNvSpPr>
            <a:spLocks noGrp="1"/>
          </p:cNvSpPr>
          <p:nvPr>
            <p:ph type="body" sz="half" idx="1"/>
          </p:nvPr>
        </p:nvSpPr>
        <p:spPr>
          <a:xfrm>
            <a:off x="817563" y="1508125"/>
            <a:ext cx="10769600" cy="3376613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 3" pitchFamily="18" charset="2"/>
              <a:buNone/>
            </a:pPr>
            <a:r>
              <a:rPr lang="ru-RU" sz="2400" b="1" smtClean="0">
                <a:solidFill>
                  <a:srgbClr val="11067A"/>
                </a:solidFill>
                <a:latin typeface="Times New Roman" pitchFamily="18" charset="0"/>
              </a:rPr>
              <a:t>Постановление АБМР от 19.07.2022  № 638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Всероссийской олимпиады школьников по общеобразовательным предметам;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математической олимпиады им. Леонардо Эйлера;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Региональный этап всероссийской олимпиады школьников по физике им. Дж.Кл.Максвелла;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Заключительный этап региональных олимпиад школьников Ленинградской области;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smtClean="0">
                <a:solidFill>
                  <a:srgbClr val="11067A"/>
                </a:solidFill>
                <a:latin typeface="Times New Roman" pitchFamily="18" charset="0"/>
              </a:rPr>
              <a:t>Малая областная олимпиада школьников Ленинградской области </a:t>
            </a: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1819275" y="5038725"/>
            <a:ext cx="88360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1067A"/>
                </a:solidFill>
                <a:latin typeface="Times New Roman" pitchFamily="18" charset="0"/>
              </a:rPr>
              <a:t>Педагог, подготовивший победителя - 20 000 руб.</a:t>
            </a:r>
          </a:p>
          <a:p>
            <a:r>
              <a:rPr lang="ru-RU" sz="2800" b="1">
                <a:solidFill>
                  <a:srgbClr val="11067A"/>
                </a:solidFill>
                <a:latin typeface="Times New Roman" pitchFamily="18" charset="0"/>
              </a:rPr>
              <a:t>   Педагог, подготовивший призёра – 10 000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398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Заголовок 1"/>
          <p:cNvSpPr>
            <a:spLocks/>
          </p:cNvSpPr>
          <p:nvPr/>
        </p:nvSpPr>
        <p:spPr bwMode="auto">
          <a:xfrm>
            <a:off x="1541463" y="290513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Профильные олимпиадные смены в ЛОЛ</a:t>
            </a:r>
          </a:p>
        </p:txBody>
      </p:sp>
      <p:pic>
        <p:nvPicPr>
          <p:cNvPr id="39940" name="Picture 10" descr="смены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413000" y="1090613"/>
            <a:ext cx="7256463" cy="5451475"/>
          </a:xfrm>
          <a:ln w="28575">
            <a:solidFill>
              <a:srgbClr val="00008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/>
          </p:cNvSpPr>
          <p:nvPr>
            <p:ph type="body" sz="half" idx="4294967295"/>
          </p:nvPr>
        </p:nvSpPr>
        <p:spPr>
          <a:xfrm>
            <a:off x="873125" y="2097088"/>
            <a:ext cx="10426700" cy="2841625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3600" b="1" smtClean="0">
                <a:solidFill>
                  <a:srgbClr val="11067A"/>
                </a:solidFill>
                <a:latin typeface="Times New Roman" pitchFamily="18" charset="0"/>
              </a:rPr>
              <a:t>Обеспечение глобальной конкурентоспособности российского образования,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b="1" smtClean="0">
                <a:solidFill>
                  <a:srgbClr val="11067A"/>
                </a:solidFill>
                <a:latin typeface="Times New Roman" pitchFamily="18" charset="0"/>
              </a:rPr>
              <a:t>вхождение Российской Федерации в число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3600" b="1" smtClean="0">
                <a:solidFill>
                  <a:srgbClr val="11067A"/>
                </a:solidFill>
                <a:latin typeface="Times New Roman" pitchFamily="18" charset="0"/>
              </a:rPr>
              <a:t>10 ведущих стран мира по качеству общего образования</a:t>
            </a:r>
          </a:p>
        </p:txBody>
      </p:sp>
      <p:pic>
        <p:nvPicPr>
          <p:cNvPr id="4096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68075" y="109538"/>
            <a:ext cx="798513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1897063" y="312738"/>
            <a:ext cx="8596312" cy="1320800"/>
          </a:xfrm>
        </p:spPr>
        <p:txBody>
          <a:bodyPr/>
          <a:lstStyle/>
          <a:p>
            <a:pPr algn="ctr" eaLnBrk="1" hangingPunct="1"/>
            <a:r>
              <a:rPr lang="ru-RU" sz="2400" b="1" i="1" smtClean="0">
                <a:solidFill>
                  <a:srgbClr val="11067A"/>
                </a:solidFill>
                <a:latin typeface="Times New Roman" pitchFamily="18" charset="0"/>
              </a:rPr>
              <a:t>Указ Президента Российской Федерации от 07.05.2018 № 204 </a:t>
            </a:r>
            <a:br>
              <a:rPr lang="ru-RU" sz="2400" b="1" i="1" smtClean="0">
                <a:solidFill>
                  <a:srgbClr val="11067A"/>
                </a:solidFill>
                <a:latin typeface="Times New Roman" pitchFamily="18" charset="0"/>
              </a:rPr>
            </a:br>
            <a:r>
              <a:rPr lang="ru-RU" sz="2400" b="1" i="1" smtClean="0">
                <a:solidFill>
                  <a:srgbClr val="11067A"/>
                </a:solidFill>
                <a:latin typeface="Times New Roman" pitchFamily="18" charset="0"/>
              </a:rPr>
              <a:t>«О национальных целях и стратегических задачах развития Российской Федерации на период до 2024 года»</a:t>
            </a:r>
          </a:p>
        </p:txBody>
      </p:sp>
      <p:pic>
        <p:nvPicPr>
          <p:cNvPr id="40964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120650"/>
            <a:ext cx="903288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2"/>
          <a:srcRect t="4349" r="-1485" b="10258"/>
          <a:stretch>
            <a:fillRect/>
          </a:stretch>
        </p:blipFill>
        <p:spPr bwMode="auto">
          <a:xfrm>
            <a:off x="209550" y="487363"/>
            <a:ext cx="11837988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0775" y="111125"/>
            <a:ext cx="7953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5" descr="p44-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1288" y="119063"/>
            <a:ext cx="930275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2"/>
          <a:srcRect t="4362" r="827" b="9865"/>
          <a:stretch>
            <a:fillRect/>
          </a:stretch>
        </p:blipFill>
        <p:spPr bwMode="auto">
          <a:xfrm>
            <a:off x="434975" y="482600"/>
            <a:ext cx="11596688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53788" y="117475"/>
            <a:ext cx="82073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5" descr="p44-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3" y="111125"/>
            <a:ext cx="938212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/>
          <a:srcRect t="4362" r="827" b="9865"/>
          <a:stretch>
            <a:fillRect/>
          </a:stretch>
        </p:blipFill>
        <p:spPr bwMode="auto">
          <a:xfrm>
            <a:off x="452438" y="569913"/>
            <a:ext cx="11495087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41088" y="138113"/>
            <a:ext cx="833437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5" descr="p44-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20650"/>
            <a:ext cx="893763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1898650" y="252413"/>
            <a:ext cx="86375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solidFill>
                  <a:srgbClr val="11067A"/>
                </a:solidFill>
                <a:latin typeface="Times New Roman" pitchFamily="18" charset="0"/>
              </a:rPr>
              <a:t>Сеть муниципальных образовательных организаций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latin typeface="Times New Roman" pitchFamily="18" charset="0"/>
              </a:rPr>
              <a:t>Бокситогорского муниципального района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latin typeface="Times New Roman" pitchFamily="18" charset="0"/>
              </a:rPr>
              <a:t>(2022-2023 учебный год)</a:t>
            </a:r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912813" y="5949950"/>
            <a:ext cx="244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30838" name="Group 11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04770097"/>
              </p:ext>
            </p:extLst>
          </p:nvPr>
        </p:nvGraphicFramePr>
        <p:xfrm>
          <a:off x="439947" y="1699403"/>
          <a:ext cx="4045790" cy="4494363"/>
        </p:xfrm>
        <a:graphic>
          <a:graphicData uri="http://schemas.openxmlformats.org/drawingml/2006/table">
            <a:tbl>
              <a:tblPr/>
              <a:tblGrid>
                <a:gridCol w="2490704"/>
                <a:gridCol w="1555086"/>
              </a:tblGrid>
              <a:tr h="10883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детские сады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1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школы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85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учреждения дополнительного  образования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Бокситогорский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ЦППМиСП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644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134938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7125" y="107950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849" name="Group 12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17434327"/>
              </p:ext>
            </p:extLst>
          </p:nvPr>
        </p:nvGraphicFramePr>
        <p:xfrm>
          <a:off x="5003321" y="1684338"/>
          <a:ext cx="6283804" cy="4480560"/>
        </p:xfrm>
        <a:graphic>
          <a:graphicData uri="http://schemas.openxmlformats.org/drawingml/2006/table">
            <a:tbl>
              <a:tblPr/>
              <a:tblGrid>
                <a:gridCol w="6283804"/>
              </a:tblGrid>
              <a:tr h="455019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305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Присоединение детского сада № 9 к детскому саду № 3 в г.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Пикалёво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                             (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 закрытием 1-го здания)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035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Уменьшение количества д/групп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Заборьевской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школы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035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Прекращение образовательной деятельности в пос. Коли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305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Перевод дошкольных групп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Большедворской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школы в здание школы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                              (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 закрытием 1-го здания)                  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30275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Заголовок 1"/>
          <p:cNvSpPr>
            <a:spLocks/>
          </p:cNvSpPr>
          <p:nvPr/>
        </p:nvSpPr>
        <p:spPr bwMode="auto">
          <a:xfrm>
            <a:off x="1497013" y="701675"/>
            <a:ext cx="91725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Историческое просвещение. Воспитание. Разговоры о важном</a:t>
            </a:r>
          </a:p>
        </p:txBody>
      </p:sp>
      <p:pic>
        <p:nvPicPr>
          <p:cNvPr id="45060" name="Picture 9" descr="lvqngayp6iqsag9cpti4whyxa_rn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52400" y="2593975"/>
            <a:ext cx="5864225" cy="3897313"/>
          </a:xfrm>
          <a:ln w="28575">
            <a:solidFill>
              <a:srgbClr val="000080"/>
            </a:solidFill>
          </a:ln>
        </p:spPr>
      </p:pic>
      <p:pic>
        <p:nvPicPr>
          <p:cNvPr id="45061" name="Picture 12" descr="AAAAPHusCQ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216650" y="1363663"/>
            <a:ext cx="5780088" cy="3937000"/>
          </a:xfrm>
          <a:ln w="28575">
            <a:solidFill>
              <a:srgbClr val="00008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1281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68075" y="128588"/>
            <a:ext cx="7778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Заголовок 1"/>
          <p:cNvSpPr>
            <a:spLocks/>
          </p:cNvSpPr>
          <p:nvPr/>
        </p:nvSpPr>
        <p:spPr bwMode="auto">
          <a:xfrm>
            <a:off x="1552575" y="309563"/>
            <a:ext cx="91725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Проект «Модернизация школьных систем»</a:t>
            </a:r>
          </a:p>
        </p:txBody>
      </p:sp>
      <p:sp>
        <p:nvSpPr>
          <p:cNvPr id="46084" name="Text Box 9"/>
          <p:cNvSpPr txBox="1">
            <a:spLocks noChangeArrowheads="1"/>
          </p:cNvSpPr>
          <p:nvPr/>
        </p:nvSpPr>
        <p:spPr bwMode="auto">
          <a:xfrm>
            <a:off x="1568450" y="1001713"/>
            <a:ext cx="9339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11067A"/>
                </a:solidFill>
                <a:latin typeface="Times New Roman" pitchFamily="18" charset="0"/>
              </a:rPr>
              <a:t>Капитальный ремонт МБОУ «СОШ № 4» г. Пикалёво им. А.П.Румянцева </a:t>
            </a:r>
          </a:p>
          <a:p>
            <a:endParaRPr lang="ru-RU" sz="2000">
              <a:solidFill>
                <a:srgbClr val="11067A"/>
              </a:solidFill>
              <a:latin typeface="Times New Roman" pitchFamily="18" charset="0"/>
            </a:endParaRPr>
          </a:p>
        </p:txBody>
      </p:sp>
      <p:pic>
        <p:nvPicPr>
          <p:cNvPr id="46085" name="Picture 12" descr="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77900" y="1638300"/>
            <a:ext cx="3600450" cy="4799013"/>
          </a:xfrm>
          <a:ln w="28575">
            <a:solidFill>
              <a:srgbClr val="000080"/>
            </a:solidFill>
          </a:ln>
        </p:spPr>
      </p:pic>
      <p:pic>
        <p:nvPicPr>
          <p:cNvPr id="46086" name="Picture 16" descr="Uugsj3mJUS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564188" y="1889125"/>
            <a:ext cx="5749925" cy="4314825"/>
          </a:xfrm>
          <a:ln w="28575">
            <a:solidFill>
              <a:srgbClr val="00008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331913"/>
            <a:ext cx="22320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649413" y="819150"/>
            <a:ext cx="8912225" cy="504825"/>
          </a:xfrm>
        </p:spPr>
        <p:txBody>
          <a:bodyPr anchor="ctr"/>
          <a:lstStyle/>
          <a:p>
            <a:pPr algn="ctr"/>
            <a:r>
              <a:rPr lang="ru-RU" sz="2000" b="1" smtClean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Центров естественно-научного и технологического профилей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92400" y="133350"/>
            <a:ext cx="6586538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Проект «Современная школа»</a:t>
            </a:r>
            <a:b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>
              <a:solidFill>
                <a:srgbClr val="11067A"/>
              </a:solidFill>
            </a:endParaRPr>
          </a:p>
        </p:txBody>
      </p:sp>
      <p:pic>
        <p:nvPicPr>
          <p:cNvPr id="47109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120650"/>
            <a:ext cx="920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41088" y="128588"/>
            <a:ext cx="795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4"/>
          <p:cNvSpPr txBox="1"/>
          <p:nvPr/>
        </p:nvSpPr>
        <p:spPr>
          <a:xfrm>
            <a:off x="958850" y="1947863"/>
            <a:ext cx="3987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Бокситогорская ООШ № 1</a:t>
            </a:r>
            <a:r>
              <a:rPr lang="ru-RU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7138988" y="2106613"/>
            <a:ext cx="3411537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ООШ № 2 г. Пикалёво</a:t>
            </a:r>
            <a:r>
              <a:rPr lang="ru-RU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7113" name="Рисунок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8925" y="2670175"/>
            <a:ext cx="5108575" cy="3878263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47114" name="Рисунок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7525" y="2936875"/>
            <a:ext cx="6419850" cy="3062288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690688" y="295275"/>
            <a:ext cx="8986837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Проект «Цифровая образовательная среда»</a:t>
            </a:r>
            <a:b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>
              <a:solidFill>
                <a:srgbClr val="11067A"/>
              </a:solidFill>
            </a:endParaRPr>
          </a:p>
        </p:txBody>
      </p:sp>
      <p:pic>
        <p:nvPicPr>
          <p:cNvPr id="48130" name="Picture 13" descr="1 (1)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9263" y="1387175"/>
            <a:ext cx="6343650" cy="4757738"/>
          </a:xfrm>
          <a:noFill/>
          <a:ln w="28575">
            <a:solidFill>
              <a:srgbClr val="00008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7134047" y="1806575"/>
            <a:ext cx="42614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2023 год – </a:t>
            </a:r>
          </a:p>
          <a:p>
            <a:pPr algn="ctr"/>
            <a:r>
              <a:rPr lang="ru-RU" sz="2400" b="1" dirty="0" err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Бокситогорская</a:t>
            </a:r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СОШ № 1, </a:t>
            </a:r>
          </a:p>
          <a:p>
            <a:pPr algn="ctr"/>
            <a:r>
              <a:rPr lang="ru-RU" sz="2400" b="1" dirty="0" err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Бокситогорская</a:t>
            </a:r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СОШ № 2, </a:t>
            </a:r>
          </a:p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СОШ № 4 </a:t>
            </a:r>
            <a:r>
              <a:rPr lang="ru-RU" sz="2400" b="1" dirty="0" err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г.Пикалёво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65035" y="3984625"/>
            <a:ext cx="419351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– </a:t>
            </a:r>
          </a:p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СОШ № 1 </a:t>
            </a:r>
            <a:r>
              <a:rPr lang="ru-RU" sz="2400" b="1" dirty="0" err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г.Пикалёво</a:t>
            </a:r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СОШИ пос. Ефимовский, </a:t>
            </a:r>
          </a:p>
          <a:p>
            <a:pPr algn="ctr"/>
            <a:r>
              <a:rPr lang="ru-RU" sz="2400" b="1" dirty="0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Борская СОШ</a:t>
            </a:r>
          </a:p>
          <a:p>
            <a:pPr algn="ctr"/>
            <a:endParaRPr lang="ru-RU" sz="2400" b="1" dirty="0">
              <a:solidFill>
                <a:srgbClr val="11067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3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120650"/>
            <a:ext cx="86677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58550" y="128588"/>
            <a:ext cx="7778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7888" y="195263"/>
            <a:ext cx="7851775" cy="939800"/>
          </a:xfrm>
        </p:spPr>
        <p:txBody>
          <a:bodyPr anchor="ctr"/>
          <a:lstStyle/>
          <a:p>
            <a:pPr algn="ctr"/>
            <a:r>
              <a:rPr lang="ru-RU" sz="3200" b="1" i="1" smtClean="0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075" y="1255713"/>
            <a:ext cx="5459413" cy="3070225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4363" y="1247775"/>
            <a:ext cx="4108450" cy="3079750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88" y="4548188"/>
            <a:ext cx="10269537" cy="1187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11067A"/>
                </a:solidFill>
                <a:latin typeface="Times New Roman" pitchFamily="18" charset="0"/>
              </a:rPr>
              <a:t>Указ Президента Российской Федерации от 7 мая 2012 года № 599 –</a:t>
            </a:r>
          </a:p>
          <a:p>
            <a:pPr algn="ctr"/>
            <a:r>
              <a:rPr lang="ru-RU" sz="2400" b="1">
                <a:solidFill>
                  <a:srgbClr val="11067A"/>
                </a:solidFill>
                <a:latin typeface="Times New Roman" pitchFamily="18" charset="0"/>
              </a:rPr>
              <a:t> увеличение охвата детей в возрасте от 5 до 18 лет </a:t>
            </a:r>
          </a:p>
          <a:p>
            <a:pPr algn="ctr"/>
            <a:r>
              <a:rPr lang="ru-RU" sz="2400" b="1">
                <a:solidFill>
                  <a:srgbClr val="11067A"/>
                </a:solidFill>
                <a:latin typeface="Times New Roman" pitchFamily="18" charset="0"/>
              </a:rPr>
              <a:t>дополнительным образованием </a:t>
            </a:r>
          </a:p>
        </p:txBody>
      </p:sp>
      <p:sp>
        <p:nvSpPr>
          <p:cNvPr id="49157" name="TextBox 6"/>
          <p:cNvSpPr txBox="1">
            <a:spLocks noChangeArrowheads="1"/>
          </p:cNvSpPr>
          <p:nvPr/>
        </p:nvSpPr>
        <p:spPr bwMode="auto">
          <a:xfrm>
            <a:off x="1119188" y="5789613"/>
            <a:ext cx="4408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факт 2021 / 2022 уч.год = 74,5 %</a:t>
            </a:r>
          </a:p>
        </p:txBody>
      </p:sp>
      <p:sp>
        <p:nvSpPr>
          <p:cNvPr id="49158" name="TextBox 10"/>
          <p:cNvSpPr txBox="1">
            <a:spLocks noChangeArrowheads="1"/>
          </p:cNvSpPr>
          <p:nvPr/>
        </p:nvSpPr>
        <p:spPr bwMode="auto">
          <a:xfrm>
            <a:off x="7356475" y="5764213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план 2024  год = 83,6 %</a:t>
            </a:r>
          </a:p>
        </p:txBody>
      </p:sp>
      <p:pic>
        <p:nvPicPr>
          <p:cNvPr id="49159" name="Picture 5" descr="p44-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20650"/>
            <a:ext cx="9842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7" descr="img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33550" y="168275"/>
            <a:ext cx="8677275" cy="6508750"/>
          </a:xfrm>
          <a:noFill/>
          <a:ln w="28575">
            <a:solidFill>
              <a:srgbClr val="000080"/>
            </a:solidFill>
          </a:ln>
        </p:spPr>
      </p:pic>
      <p:pic>
        <p:nvPicPr>
          <p:cNvPr id="50178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128588"/>
            <a:ext cx="8763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128588"/>
            <a:ext cx="76041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/>
          </p:cNvSpPr>
          <p:nvPr>
            <p:ph type="title" idx="4294967295"/>
          </p:nvPr>
        </p:nvSpPr>
        <p:spPr>
          <a:xfrm>
            <a:off x="1928813" y="284163"/>
            <a:ext cx="8596312" cy="1320800"/>
          </a:xfrm>
        </p:spPr>
        <p:txBody>
          <a:bodyPr/>
          <a:lstStyle/>
          <a:p>
            <a:pPr algn="ctr"/>
            <a:r>
              <a:rPr lang="ru-RU" sz="3200" b="1" i="1" smtClean="0">
                <a:solidFill>
                  <a:srgbClr val="11067A"/>
                </a:solidFill>
                <a:latin typeface="Times New Roman" pitchFamily="18" charset="0"/>
              </a:rPr>
              <a:t>Организация образовательного процесса         в 2021/2022 учебном году</a:t>
            </a:r>
          </a:p>
        </p:txBody>
      </p:sp>
      <p:pic>
        <p:nvPicPr>
          <p:cNvPr id="2765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0" y="111125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5" descr="p44-00"/>
          <p:cNvSpPr>
            <a:spLocks noChangeAspect="1" noChangeArrowheads="1"/>
          </p:cNvSpPr>
          <p:nvPr/>
        </p:nvSpPr>
        <p:spPr bwMode="auto">
          <a:xfrm>
            <a:off x="5934075" y="3267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2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8" y="117475"/>
            <a:ext cx="109855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9" descr="ДО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6345238" y="1628775"/>
            <a:ext cx="5243512" cy="3495675"/>
          </a:xfrm>
          <a:ln w="28575">
            <a:solidFill>
              <a:srgbClr val="000080"/>
            </a:solidFill>
          </a:ln>
        </p:spPr>
      </p:pic>
      <p:pic>
        <p:nvPicPr>
          <p:cNvPr id="27654" name="Picture 10" descr="ученики в школе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342900" y="2643188"/>
            <a:ext cx="5524500" cy="3678237"/>
          </a:xfrm>
          <a:ln w="28575">
            <a:solidFill>
              <a:srgbClr val="00008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507163" y="5224463"/>
            <a:ext cx="5138737" cy="1373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 использованием </a:t>
            </a:r>
          </a:p>
          <a:p>
            <a:pPr algn="ctr">
              <a:defRPr/>
            </a:pPr>
            <a:r>
              <a:rPr lang="ru-RU" sz="28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 необходимости </a:t>
            </a:r>
          </a:p>
          <a:p>
            <a:pPr algn="ctr">
              <a:defRPr/>
            </a:pPr>
            <a:r>
              <a:rPr lang="ru-RU" sz="28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дистанционного обучения</a:t>
            </a:r>
            <a:r>
              <a:rPr lang="ru-RU" sz="28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5888" y="1649413"/>
            <a:ext cx="3000375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Очный режим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08263" y="185738"/>
            <a:ext cx="6562725" cy="806450"/>
          </a:xfrm>
        </p:spPr>
        <p:txBody>
          <a:bodyPr anchor="ctr"/>
          <a:lstStyle/>
          <a:p>
            <a:pPr algn="ctr"/>
            <a:r>
              <a:rPr lang="ru-RU" sz="3200" b="1" i="1" smtClean="0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Возврат к ограничениям???</a:t>
            </a:r>
          </a:p>
        </p:txBody>
      </p:sp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3563" y="1970088"/>
            <a:ext cx="3468687" cy="4624387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28675" name="Picture 5" descr="p44-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127000"/>
            <a:ext cx="108743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45838" y="119063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76300" y="1365250"/>
            <a:ext cx="3209925" cy="2647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Термометрия,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специальные графики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уроков и перемен,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дезинфекция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поверхностей и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обеззараживание </a:t>
            </a:r>
          </a:p>
          <a:p>
            <a:pPr algn="ctr"/>
            <a:r>
              <a:rPr lang="ru-RU" sz="24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воздуха…</a:t>
            </a:r>
          </a:p>
        </p:txBody>
      </p:sp>
      <p:pic>
        <p:nvPicPr>
          <p:cNvPr id="28678" name="Picture 12" descr="вакцинация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7102475" y="1611313"/>
            <a:ext cx="4921250" cy="3690937"/>
          </a:xfrm>
          <a:ln w="28575">
            <a:solidFill>
              <a:srgbClr val="000080"/>
            </a:solidFill>
          </a:ln>
        </p:spPr>
      </p:pic>
      <p:pic>
        <p:nvPicPr>
          <p:cNvPr id="2867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68288" y="4129088"/>
            <a:ext cx="4221162" cy="2368550"/>
          </a:xfrm>
          <a:ln w="28575">
            <a:solidFill>
              <a:srgbClr val="00008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/>
          </p:cNvSpPr>
          <p:nvPr/>
        </p:nvSpPr>
        <p:spPr bwMode="auto">
          <a:xfrm>
            <a:off x="1878013" y="238125"/>
            <a:ext cx="880903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Государственная итоговая аттестация. </a:t>
            </a:r>
          </a:p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9 классы</a:t>
            </a:r>
            <a:endParaRPr lang="ru-RU" sz="3200">
              <a:solidFill>
                <a:srgbClr val="1106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16"/>
          <p:cNvSpPr>
            <a:spLocks noChangeArrowheads="1"/>
          </p:cNvSpPr>
          <p:nvPr/>
        </p:nvSpPr>
        <p:spPr bwMode="auto">
          <a:xfrm>
            <a:off x="1720850" y="1801813"/>
            <a:ext cx="9456738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</a:rPr>
              <a:t>Допущены к ГИА – 411 школьников (99,5%)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endParaRPr lang="ru-RU" sz="3200" b="1" i="1">
              <a:solidFill>
                <a:srgbClr val="11067A"/>
              </a:solidFill>
              <a:latin typeface="Times New Roman" pitchFamily="18" charset="0"/>
            </a:endParaRPr>
          </a:p>
        </p:txBody>
      </p:sp>
      <p:sp>
        <p:nvSpPr>
          <p:cNvPr id="29699" name="TextBox 8"/>
          <p:cNvSpPr txBox="1">
            <a:spLocks noChangeArrowheads="1"/>
          </p:cNvSpPr>
          <p:nvPr/>
        </p:nvSpPr>
        <p:spPr bwMode="auto">
          <a:xfrm>
            <a:off x="261938" y="2743200"/>
            <a:ext cx="2889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</p:txBody>
      </p:sp>
      <p:sp>
        <p:nvSpPr>
          <p:cNvPr id="29700" name="TextBox 9"/>
          <p:cNvSpPr txBox="1">
            <a:spLocks noChangeArrowheads="1"/>
          </p:cNvSpPr>
          <p:nvPr/>
        </p:nvSpPr>
        <p:spPr bwMode="auto">
          <a:xfrm>
            <a:off x="3573463" y="3484563"/>
            <a:ext cx="3052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b="1" i="1"/>
              <a:t> </a:t>
            </a:r>
          </a:p>
        </p:txBody>
      </p:sp>
      <p:pic>
        <p:nvPicPr>
          <p:cNvPr id="29701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149225"/>
            <a:ext cx="10509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91863" y="120650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Box 9"/>
          <p:cNvSpPr txBox="1">
            <a:spLocks noChangeArrowheads="1"/>
          </p:cNvSpPr>
          <p:nvPr/>
        </p:nvSpPr>
        <p:spPr bwMode="auto">
          <a:xfrm>
            <a:off x="7046913" y="4081463"/>
            <a:ext cx="4725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2 предмета по выбору</a:t>
            </a:r>
            <a:r>
              <a:rPr lang="ru-RU" b="1" i="1"/>
              <a:t> 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1246188" y="5278438"/>
            <a:ext cx="101282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u-RU" sz="32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Получили аттестаты – 399 школьников (97,1 %)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/>
          </p:cNvSpPr>
          <p:nvPr/>
        </p:nvSpPr>
        <p:spPr bwMode="auto">
          <a:xfrm>
            <a:off x="1690688" y="120650"/>
            <a:ext cx="96297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Аттестаты об основном общем образовании </a:t>
            </a:r>
          </a:p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отличием</a:t>
            </a:r>
          </a:p>
        </p:txBody>
      </p:sp>
      <p:graphicFrame>
        <p:nvGraphicFramePr>
          <p:cNvPr id="30832" name="Group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301293"/>
              </p:ext>
            </p:extLst>
          </p:nvPr>
        </p:nvGraphicFramePr>
        <p:xfrm>
          <a:off x="586597" y="1060450"/>
          <a:ext cx="10136037" cy="5443867"/>
        </p:xfrm>
        <a:graphic>
          <a:graphicData uri="http://schemas.openxmlformats.org/drawingml/2006/table">
            <a:tbl>
              <a:tblPr/>
              <a:tblGrid>
                <a:gridCol w="4226943"/>
                <a:gridCol w="1337094"/>
                <a:gridCol w="1147313"/>
                <a:gridCol w="1242204"/>
                <a:gridCol w="1069675"/>
                <a:gridCol w="1112808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Общеобразовательные организации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2018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2019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«БООШ № 1»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«БСОШ № 2»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«БСОШ № 3»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«СОШ № 1» г. Пикалёво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«ООШ № 2 г. Пикалёво»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«СОШ № 3» г. Пикалёво»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«СОШ № 4» г. Пикалёво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А.П. Румянцева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«СОШИ пос. Ефимовский»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«Борская СОШ»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МКОУ «Заборьевская СОШ»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МКОУ «Большедворская ООШ»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МКОУ «Подборовская ООШ»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18/ 4,2%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10/ 2,4%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13/ 2,7%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12/ 3 %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 / 3,2 %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829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131763"/>
            <a:ext cx="1069975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7750" y="120650"/>
            <a:ext cx="827088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/>
          </p:cNvSpPr>
          <p:nvPr/>
        </p:nvSpPr>
        <p:spPr bwMode="auto">
          <a:xfrm>
            <a:off x="1897063" y="358775"/>
            <a:ext cx="880903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Государственная итоговая аттестация. </a:t>
            </a:r>
          </a:p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11 классы</a:t>
            </a:r>
            <a:endParaRPr lang="ru-RU" sz="3200">
              <a:solidFill>
                <a:srgbClr val="1106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16"/>
          <p:cNvSpPr>
            <a:spLocks noChangeArrowheads="1"/>
          </p:cNvSpPr>
          <p:nvPr/>
        </p:nvSpPr>
        <p:spPr bwMode="auto">
          <a:xfrm>
            <a:off x="1608138" y="2341563"/>
            <a:ext cx="945673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</a:rPr>
              <a:t>Допущены к ГИА – 127 школьников (100 %)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endParaRPr lang="ru-RU" sz="3200" b="1" i="1">
              <a:solidFill>
                <a:srgbClr val="11067A"/>
              </a:solidFill>
              <a:latin typeface="Times New Roman" pitchFamily="18" charset="0"/>
            </a:endParaRPr>
          </a:p>
        </p:txBody>
      </p:sp>
      <p:pic>
        <p:nvPicPr>
          <p:cNvPr id="31747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3" y="141288"/>
            <a:ext cx="106045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87113" y="139700"/>
            <a:ext cx="862012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1123950" y="4017963"/>
            <a:ext cx="100266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u-RU" sz="3200" b="1" i="1">
                <a:solidFill>
                  <a:srgbClr val="1106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Получили аттестаты – 127 школьников (100 %)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65363" y="223838"/>
            <a:ext cx="8302625" cy="696912"/>
          </a:xfrm>
        </p:spPr>
        <p:txBody>
          <a:bodyPr anchor="ctr"/>
          <a:lstStyle/>
          <a:p>
            <a:pPr algn="ctr" eaLnBrk="1" hangingPunct="1"/>
            <a:r>
              <a:rPr lang="ru-RU" sz="3200" b="1" i="1" smtClean="0">
                <a:solidFill>
                  <a:srgbClr val="11067A"/>
                </a:solidFill>
                <a:latin typeface="Times New Roman" pitchFamily="18" charset="0"/>
              </a:rPr>
              <a:t>Медали «За особые успехи в учении»</a:t>
            </a:r>
          </a:p>
        </p:txBody>
      </p:sp>
      <p:graphicFrame>
        <p:nvGraphicFramePr>
          <p:cNvPr id="32847" name="Group 7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14886652"/>
              </p:ext>
            </p:extLst>
          </p:nvPr>
        </p:nvGraphicFramePr>
        <p:xfrm>
          <a:off x="655608" y="1106488"/>
          <a:ext cx="10230928" cy="5227640"/>
        </p:xfrm>
        <a:graphic>
          <a:graphicData uri="http://schemas.openxmlformats.org/drawingml/2006/table">
            <a:tbl>
              <a:tblPr/>
              <a:tblGrid>
                <a:gridCol w="3709358"/>
                <a:gridCol w="1380226"/>
                <a:gridCol w="1302589"/>
                <a:gridCol w="1268083"/>
                <a:gridCol w="1276710"/>
                <a:gridCol w="1293962"/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Общеобразовательная организация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2018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2019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 2»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 3»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 г. Пикалёво 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г. Пикалёво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4» г. Пикалёво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им. А.П. Румянцева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«СОШИ пос. Ефимовский»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«Борская СОШ»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(23,03 %)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(9,4 %)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(20,3 %)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(12 %)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(14,2 %)</a:t>
                      </a:r>
                    </a:p>
                  </a:txBody>
                  <a:tcPr marL="91436" marR="91436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842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" y="122238"/>
            <a:ext cx="10620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4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3775" y="111125"/>
            <a:ext cx="904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/>
          </p:cNvSpPr>
          <p:nvPr/>
        </p:nvSpPr>
        <p:spPr bwMode="auto">
          <a:xfrm>
            <a:off x="1824038" y="149225"/>
            <a:ext cx="91725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3200" b="1" i="1">
                <a:solidFill>
                  <a:srgbClr val="11067A"/>
                </a:solidFill>
                <a:latin typeface="Times New Roman" pitchFamily="18" charset="0"/>
                <a:cs typeface="Times New Roman" pitchFamily="18" charset="0"/>
              </a:rPr>
              <a:t>Высокобалльники!!! (от 81 до 99 баллов)</a:t>
            </a:r>
            <a:endParaRPr lang="ru-RU" sz="3200" i="1">
              <a:solidFill>
                <a:srgbClr val="1106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872" name="Group 80"/>
          <p:cNvGraphicFramePr>
            <a:graphicFrameLocks noGrp="1"/>
          </p:cNvGraphicFramePr>
          <p:nvPr/>
        </p:nvGraphicFramePr>
        <p:xfrm>
          <a:off x="749300" y="787400"/>
          <a:ext cx="10733088" cy="5556252"/>
        </p:xfrm>
        <a:graphic>
          <a:graphicData uri="http://schemas.openxmlformats.org/drawingml/2006/table">
            <a:tbl>
              <a:tblPr/>
              <a:tblGrid>
                <a:gridCol w="547688"/>
                <a:gridCol w="2343150"/>
                <a:gridCol w="2752725"/>
                <a:gridCol w="508952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Предметы от 81 до 99 баллов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Васина Ольга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№3»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Математика      Биология      Химия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Ямалетдинова Дарья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Математика    Обществознание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Ильицинская Алёна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"СОШ №4" г. Пикалево им. А.П. Румянцева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Английский язык      Обществознание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Лембинен Мария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Английский язык    Обществознание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Пономарева Екатерина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 Биология         Химия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Герасимов Егор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"БСОШ №3"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  История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Магомедова Марьям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  Химия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Никитина Ирина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 Английский язык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Шарай Владислава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города Пикалево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Английский язык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Соловьёв Всеволод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    Математика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Нагалюк Мария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Английский язык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Матвеева Мария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"СОШ №4" г. Пикалево им. А.П. Румянцева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067A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 Математика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11067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06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866" name="Picture 5" descr="p44-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20650"/>
            <a:ext cx="9842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67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4575" y="128588"/>
            <a:ext cx="8318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1971</TotalTime>
  <Words>1128</Words>
  <Application>Microsoft Office PowerPoint</Application>
  <PresentationFormat>Произвольный</PresentationFormat>
  <Paragraphs>370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Грань</vt:lpstr>
      <vt:lpstr>Презентация PowerPoint</vt:lpstr>
      <vt:lpstr>Презентация PowerPoint</vt:lpstr>
      <vt:lpstr>Организация образовательного процесса         в 2021/2022 учебном году</vt:lpstr>
      <vt:lpstr>Возврат к ограничениям???</vt:lpstr>
      <vt:lpstr>Презентация PowerPoint</vt:lpstr>
      <vt:lpstr>Презентация PowerPoint</vt:lpstr>
      <vt:lpstr>Презентация PowerPoint</vt:lpstr>
      <vt:lpstr>Медали «За особые успехи в учении»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Указ Президента Российской Федерации от 07.05.2018 № 204  «О национальных целях и стратегических задачах развития Российской Федерации на период до 2024 года»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Центров естественно-научного и технологического профилей</vt:lpstr>
      <vt:lpstr>Презентация PowerPoint</vt:lpstr>
      <vt:lpstr>Дополнительное образование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Августовский  педагогический совет</dc:title>
  <dc:creator>user</dc:creator>
  <cp:lastModifiedBy>Полетаева Надежда</cp:lastModifiedBy>
  <cp:revision>118</cp:revision>
  <dcterms:created xsi:type="dcterms:W3CDTF">2017-08-28T06:03:28Z</dcterms:created>
  <dcterms:modified xsi:type="dcterms:W3CDTF">2022-08-26T06:57:19Z</dcterms:modified>
</cp:coreProperties>
</file>