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7" r:id="rId4"/>
    <p:sldId id="263" r:id="rId5"/>
    <p:sldId id="270" r:id="rId6"/>
    <p:sldId id="269" r:id="rId7"/>
    <p:sldId id="278" r:id="rId8"/>
    <p:sldId id="272" r:id="rId9"/>
    <p:sldId id="279" r:id="rId10"/>
    <p:sldId id="265" r:id="rId11"/>
    <p:sldId id="268" r:id="rId12"/>
    <p:sldId id="274" r:id="rId13"/>
    <p:sldId id="280" r:id="rId14"/>
    <p:sldId id="276" r:id="rId15"/>
    <p:sldId id="277" r:id="rId16"/>
    <p:sldId id="282" r:id="rId17"/>
    <p:sldId id="283" r:id="rId18"/>
    <p:sldId id="284" r:id="rId19"/>
    <p:sldId id="287" r:id="rId20"/>
    <p:sldId id="286" r:id="rId21"/>
    <p:sldId id="281" r:id="rId22"/>
    <p:sldId id="271" r:id="rId23"/>
    <p:sldId id="266" r:id="rId24"/>
    <p:sldId id="275" r:id="rId25"/>
    <p:sldId id="262" r:id="rId26"/>
    <p:sldId id="289" r:id="rId27"/>
    <p:sldId id="290" r:id="rId28"/>
    <p:sldId id="288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5" d="100"/>
          <a:sy n="95" d="100"/>
        </p:scale>
        <p:origin x="-2010" y="-3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0376D-42EB-4134-BD8C-5B10BA596F2E}" type="datetimeFigureOut">
              <a:rPr lang="ru-RU" smtClean="0"/>
              <a:pPr/>
              <a:t>13.05.2022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8646B-3E01-465A-8FAF-698D437557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0376D-42EB-4134-BD8C-5B10BA596F2E}" type="datetimeFigureOut">
              <a:rPr lang="ru-RU" smtClean="0"/>
              <a:pPr/>
              <a:t>13.05.2022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8646B-3E01-465A-8FAF-698D437557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0376D-42EB-4134-BD8C-5B10BA596F2E}" type="datetimeFigureOut">
              <a:rPr lang="ru-RU" smtClean="0"/>
              <a:pPr/>
              <a:t>13.05.2022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8646B-3E01-465A-8FAF-698D437557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0376D-42EB-4134-BD8C-5B10BA596F2E}" type="datetimeFigureOut">
              <a:rPr lang="ru-RU" smtClean="0"/>
              <a:pPr/>
              <a:t>13.05.2022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8646B-3E01-465A-8FAF-698D437557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0376D-42EB-4134-BD8C-5B10BA596F2E}" type="datetimeFigureOut">
              <a:rPr lang="ru-RU" smtClean="0"/>
              <a:pPr/>
              <a:t>13.05.2022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8646B-3E01-465A-8FAF-698D437557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0376D-42EB-4134-BD8C-5B10BA596F2E}" type="datetimeFigureOut">
              <a:rPr lang="ru-RU" smtClean="0"/>
              <a:pPr/>
              <a:t>13.05.2022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8646B-3E01-465A-8FAF-698D437557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0376D-42EB-4134-BD8C-5B10BA596F2E}" type="datetimeFigureOut">
              <a:rPr lang="ru-RU" smtClean="0"/>
              <a:pPr/>
              <a:t>13.05.2022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8646B-3E01-465A-8FAF-698D437557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0376D-42EB-4134-BD8C-5B10BA596F2E}" type="datetimeFigureOut">
              <a:rPr lang="ru-RU" smtClean="0"/>
              <a:pPr/>
              <a:t>13.05.2022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8646B-3E01-465A-8FAF-698D437557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0376D-42EB-4134-BD8C-5B10BA596F2E}" type="datetimeFigureOut">
              <a:rPr lang="ru-RU" smtClean="0"/>
              <a:pPr/>
              <a:t>13.05.2022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8646B-3E01-465A-8FAF-698D437557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0376D-42EB-4134-BD8C-5B10BA596F2E}" type="datetimeFigureOut">
              <a:rPr lang="ru-RU" smtClean="0"/>
              <a:pPr/>
              <a:t>13.05.2022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8646B-3E01-465A-8FAF-698D437557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0376D-42EB-4134-BD8C-5B10BA596F2E}" type="datetimeFigureOut">
              <a:rPr lang="ru-RU" smtClean="0"/>
              <a:pPr/>
              <a:t>13.05.2022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8646B-3E01-465A-8FAF-698D437557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F0376D-42EB-4134-BD8C-5B10BA596F2E}" type="datetimeFigureOut">
              <a:rPr lang="ru-RU" smtClean="0"/>
              <a:pPr/>
              <a:t>13.05.2022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A8646B-3E01-465A-8FAF-698D4375577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7" Type="http://schemas.openxmlformats.org/officeDocument/2006/relationships/image" Target="../media/image43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image" Target="../media/image44.jpeg"/><Relationship Id="rId7" Type="http://schemas.openxmlformats.org/officeDocument/2006/relationships/image" Target="../media/image48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2708920"/>
            <a:ext cx="7772400" cy="1470025"/>
          </a:xfrm>
        </p:spPr>
        <p:txBody>
          <a:bodyPr/>
          <a:lstStyle/>
          <a:p>
            <a:r>
              <a:rPr lang="ru-RU" dirty="0" smtClean="0"/>
              <a:t>Опыт работы школы </a:t>
            </a:r>
            <a:br>
              <a:rPr lang="ru-RU" dirty="0" smtClean="0"/>
            </a:br>
            <a:r>
              <a:rPr lang="ru-RU" dirty="0" smtClean="0"/>
              <a:t>в проекте «500+»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87624" y="4581128"/>
            <a:ext cx="7344816" cy="864096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Муниципальное бюджетное общеобразовательное учреждение </a:t>
            </a:r>
          </a:p>
          <a:p>
            <a:r>
              <a:rPr lang="ru-RU" sz="2000" dirty="0" smtClean="0"/>
              <a:t>«Средняя общеобразовательная школа № 1» города Пикалево </a:t>
            </a:r>
            <a:endParaRPr lang="ru-RU" sz="2000" dirty="0"/>
          </a:p>
        </p:txBody>
      </p:sp>
      <p:pic>
        <p:nvPicPr>
          <p:cNvPr id="4" name="Picture 2" descr="C:\Users\Карганова Ю.Н\Documents\ВИДЕО\логотипы\Логотип СОШ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596" y="52604"/>
            <a:ext cx="2376264" cy="23762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692696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ПРОГРАММА АНТИРИСКОВЫХ МЕР ПО ПОВЫШЕНИЮ ПРЕДМЕТНОЙ И МЕТОДИЧЕСКОЙ КОМПЕТЕНТНОСТИ ПЕДАГОГИЧЕСКИХ РАБОТНИКОВ</a:t>
            </a:r>
            <a:endParaRPr lang="ru-RU" sz="2400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 fontScale="55000" lnSpcReduction="20000"/>
          </a:bodyPr>
          <a:lstStyle/>
          <a:p>
            <a:r>
              <a:rPr lang="ru-RU" sz="3600" dirty="0" smtClean="0"/>
              <a:t>Проведен мониторинг потребностей в курсовой подготовке;</a:t>
            </a:r>
          </a:p>
          <a:p>
            <a:r>
              <a:rPr lang="ru-RU" sz="3600" dirty="0" smtClean="0"/>
              <a:t>Проведена диагностика профессиональных дефицитов с помощью </a:t>
            </a:r>
            <a:r>
              <a:rPr lang="ru-RU" sz="3600" dirty="0" err="1" smtClean="0"/>
              <a:t>интенсива</a:t>
            </a:r>
            <a:r>
              <a:rPr lang="ru-RU" sz="3600" dirty="0" smtClean="0"/>
              <a:t> «Я Учитель»;</a:t>
            </a:r>
          </a:p>
          <a:p>
            <a:r>
              <a:rPr lang="ru-RU" sz="3600" dirty="0" smtClean="0"/>
              <a:t>В соответствии с планом </a:t>
            </a:r>
            <a:r>
              <a:rPr lang="ru-RU" sz="3600" dirty="0" err="1" smtClean="0"/>
              <a:t>внутришкольного</a:t>
            </a:r>
            <a:r>
              <a:rPr lang="ru-RU" sz="3600" dirty="0" smtClean="0"/>
              <a:t> контроля и в рамках сетевого взаимодействия в течение года проводились открытые уроки учителями, испытывающими профессиональные дефициты и их наставниками;</a:t>
            </a:r>
          </a:p>
          <a:p>
            <a:r>
              <a:rPr lang="ru-RU" sz="3600" dirty="0" smtClean="0"/>
              <a:t>Учителя начальных классов приняли участие в семинаре, который проводился на базе школы-куратора «Лицей № 8» г. Тихвин;</a:t>
            </a:r>
          </a:p>
          <a:p>
            <a:r>
              <a:rPr lang="ru-RU" sz="3600" dirty="0" smtClean="0"/>
              <a:t>Учителя школы приняли активное участие в практико-ориентированном семинаре по подготовке к Всероссийским проверочным работам не только в качестве слушателей, но и в качестве докладчиков;</a:t>
            </a:r>
          </a:p>
          <a:p>
            <a:r>
              <a:rPr lang="ru-RU" sz="3600" dirty="0" smtClean="0"/>
              <a:t>В рамках проекта «500+» и в связи с выявленными рисками проведен педагогический совет по вопросам работы с отстающими и немотивированными детьми.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692696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ПРОГРАММА АНТИРИСКОВЫХ МЕР ПО ПОВЫШЕНИЮ УЧЕБНОЙ МОТИВАЦИИ У ОБУЧАЮЩИХСЯ</a:t>
            </a:r>
            <a:endParaRPr lang="ru-RU" sz="2400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Тестирование обучающихся с целью выявления обучающихся с низкой мотивацией и причин низкой мотивации у детей;</a:t>
            </a:r>
          </a:p>
          <a:p>
            <a:r>
              <a:rPr lang="ru-RU" dirty="0" smtClean="0"/>
              <a:t>Проведение индивидуальных и групповых занятий в соответствии с планами работы педагогов-психологов;</a:t>
            </a:r>
          </a:p>
          <a:p>
            <a:r>
              <a:rPr lang="ru-RU" dirty="0" smtClean="0"/>
              <a:t>Проведен мониторинг участия в </a:t>
            </a:r>
            <a:r>
              <a:rPr lang="ru-RU" dirty="0" err="1" smtClean="0"/>
              <a:t>ВсОШ</a:t>
            </a:r>
            <a:r>
              <a:rPr lang="ru-RU" dirty="0" smtClean="0"/>
              <a:t> и результативности участия;</a:t>
            </a:r>
          </a:p>
          <a:p>
            <a:r>
              <a:rPr lang="ru-RU" dirty="0" smtClean="0"/>
              <a:t>Активное участие обучающихся в </a:t>
            </a:r>
            <a:r>
              <a:rPr lang="ru-RU" dirty="0" err="1" smtClean="0"/>
              <a:t>ВсОШ</a:t>
            </a:r>
            <a:r>
              <a:rPr lang="ru-RU" dirty="0" smtClean="0"/>
              <a:t>;</a:t>
            </a:r>
          </a:p>
          <a:p>
            <a:r>
              <a:rPr lang="ru-RU" dirty="0" smtClean="0"/>
              <a:t>Помимо официального сайта школы была создана страница школы в социальной сети «</a:t>
            </a:r>
            <a:r>
              <a:rPr lang="ru-RU" dirty="0" err="1" smtClean="0"/>
              <a:t>ВКонтакте</a:t>
            </a:r>
            <a:r>
              <a:rPr lang="ru-RU" dirty="0" smtClean="0"/>
              <a:t>», на которой оперативно размещается информация о наиболее значимых мероприятиях и достижениях учащихся.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692696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ПРОГРАММА АНТИРИСКОВЫХ МЕР ПО ПОВЫШЕНИЮ УЧЕБНОЙ МОТИВАЦИИ У ОБУЧАЮЩИХСЯ</a:t>
            </a:r>
            <a:endParaRPr lang="ru-RU" sz="2400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28596" y="1214422"/>
            <a:ext cx="8229600" cy="614354"/>
          </a:xfrm>
        </p:spPr>
        <p:txBody>
          <a:bodyPr>
            <a:normAutofit/>
          </a:bodyPr>
          <a:lstStyle/>
          <a:p>
            <a:r>
              <a:rPr lang="ru-RU" dirty="0" smtClean="0"/>
              <a:t>Проект «Классные встречи»</a:t>
            </a:r>
          </a:p>
          <a:p>
            <a:endParaRPr lang="ru-RU" dirty="0"/>
          </a:p>
        </p:txBody>
      </p:sp>
      <p:pic>
        <p:nvPicPr>
          <p:cNvPr id="1026" name="Picture 2" descr="C:\Users\79218\Documents\Классные встреч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3942" y="2428868"/>
            <a:ext cx="2732504" cy="364333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1027" name="Picture 3" descr="C:\Users\79218\Documents\классные встречи 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0663" y="2857496"/>
            <a:ext cx="2625347" cy="350046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1028" name="Picture 4" descr="C:\Users\79218\Documents\проект классные встречи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00760" y="1500174"/>
            <a:ext cx="2509644" cy="235604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1029" name="Picture 5" descr="C:\Users\79218\Documents\проект классные встречи 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72198" y="4071942"/>
            <a:ext cx="2571768" cy="192882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692696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ПРОГРАММА АНТИРИСКОВЫХ МЕР ПО ПОВЫШЕНИЮ УЧЕБНОЙ МОТИВАЦИИ У ОБУЧАЮЩИХСЯ</a:t>
            </a:r>
            <a:endParaRPr lang="ru-RU" sz="2400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28596" y="1214422"/>
            <a:ext cx="8229600" cy="614354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Работа над проектами в технопарке КВАНТОРИУМ</a:t>
            </a:r>
          </a:p>
          <a:p>
            <a:endParaRPr lang="ru-RU" dirty="0"/>
          </a:p>
        </p:txBody>
      </p:sp>
      <p:pic>
        <p:nvPicPr>
          <p:cNvPr id="2050" name="Picture 2" descr="C:\Users\Карганова Ю.Н\Downloads\Новая папка\yxHZLk7FKMeqKeG6udxw4RRvZPO-MEb7_T5obpmVDU5a_rbqwQztBrfdCw26wSaqpnjeGdbP8Q6G8ce7gygRoGo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97340" y="4365104"/>
            <a:ext cx="3835100" cy="216024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2051" name="Picture 3" descr="C:\Users\Карганова Ю.Н\Downloads\Новая папка\N08hAXVGiQQYbh8ztdx_vN_tKRC0zjGVClsWpueRPhky40zL923csgI8qRy5WlBv99Z-XIyOD5kuExzly8RR3aK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4365104"/>
            <a:ext cx="3835100" cy="216024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2052" name="Picture 4" descr="C:\Users\Карганова Ю.Н\Downloads\Новая папка\Neiei4hNX-QqlKi41n7dHgMcVjBmGTzzmF6sFUnfuqjpqbkQhCdMFwXIiw9ZzN0mwZhgsx93gtxNp6lUuB9Da3Iu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1772815"/>
            <a:ext cx="3744416" cy="223505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2053" name="Picture 5" descr="C:\Users\Карганова Ю.Н\Downloads\Новая папка\TXaH20uWvrbymiUTdQAb2VV5GYB7f3By6oc13PnEkKLJSXboAerQPt4wfMjfKjrwh1CF78uHp523MhIbZziJ5WO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27983" y="1772816"/>
            <a:ext cx="3808989" cy="223224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692696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ПРОГРАММА АНТИРИСКОВЫХ МЕР ПО ПОВЫШЕНИЮ УЧЕБНОЙ МОТИВАЦИИ У ОБУЧАЮЩИХСЯ</a:t>
            </a:r>
            <a:endParaRPr lang="ru-RU" sz="2400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28596" y="980728"/>
            <a:ext cx="8229600" cy="614354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Районный </a:t>
            </a:r>
            <a:r>
              <a:rPr lang="ru-RU" dirty="0" err="1" smtClean="0"/>
              <a:t>квест</a:t>
            </a:r>
            <a:r>
              <a:rPr lang="ru-RU" dirty="0" smtClean="0"/>
              <a:t> «Мы помним! Мы гордимся!»</a:t>
            </a:r>
          </a:p>
          <a:p>
            <a:endParaRPr lang="ru-RU" dirty="0"/>
          </a:p>
        </p:txBody>
      </p:sp>
      <p:pic>
        <p:nvPicPr>
          <p:cNvPr id="3" name="Picture 2" descr="C:\Users\Карганова Ю.Н\Downloads\фото\IMG2019050710515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4005064"/>
            <a:ext cx="5277272" cy="263863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4" name="Picture 3" descr="C:\Users\Карганова Ю.Н\Downloads\фото\20210504_10452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83360" y="1628800"/>
            <a:ext cx="2976331" cy="223224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6" name="Picture 4" descr="C:\Users\Карганова Ю.Н\Downloads\фото\IMG_514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3514" y="1628800"/>
            <a:ext cx="2976331" cy="223224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7" name="Picture 5" descr="C:\Users\Карганова Ю.Н\Downloads\фото\IMG_20210504_14222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16217" y="2396887"/>
            <a:ext cx="2502278" cy="333636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692696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ПРОГРАММА АНТИРИСКОВЫХ МЕР ПО ПОВЫШЕНИЮ УЧЕБНОЙ МОТИВАЦИИ У ОБУЧАЮЩИХСЯ</a:t>
            </a:r>
            <a:endParaRPr lang="ru-RU" sz="2400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28596" y="980728"/>
            <a:ext cx="8229600" cy="614354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Районный </a:t>
            </a:r>
            <a:r>
              <a:rPr lang="ru-RU" dirty="0" err="1" smtClean="0"/>
              <a:t>квест</a:t>
            </a:r>
            <a:r>
              <a:rPr lang="ru-RU" dirty="0" smtClean="0"/>
              <a:t> «Мы помним! Мы гордимся!»</a:t>
            </a:r>
          </a:p>
          <a:p>
            <a:endParaRPr lang="ru-RU" dirty="0"/>
          </a:p>
        </p:txBody>
      </p:sp>
      <p:pic>
        <p:nvPicPr>
          <p:cNvPr id="2050" name="Picture 2" descr="C:\Users\Карганова Ю.Н\Downloads\фото\DSCN06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24062" y="4293096"/>
            <a:ext cx="3264362" cy="244827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2051" name="Picture 3" descr="C:\Users\Карганова Ю.Н\Downloads\фото\20210504_13433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970184" y="4256029"/>
            <a:ext cx="3313784" cy="248533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2052" name="Picture 4" descr="C:\Users\Карганова Ю.Н\Downloads\фото\20210504_14323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7984" y="1628800"/>
            <a:ext cx="3312368" cy="248427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2053" name="Picture 5" descr="C:\Users\Карганова Ю.Н\Downloads\фото\DSCN065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5960" y="1628800"/>
            <a:ext cx="3360373" cy="252028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DNS\Desktop\фон флаг РФ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512" y="3444"/>
            <a:ext cx="9180512" cy="6854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79218\Documents\юнармейцы все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088646"/>
            <a:ext cx="8495499" cy="450059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643174" y="5805264"/>
            <a:ext cx="36801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Отряды юнармейцев: 8-а, 2-а, 2-б</a:t>
            </a:r>
            <a:endParaRPr lang="ru-RU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31640" y="404664"/>
            <a:ext cx="63367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Юнармейское движение как одна из форм </a:t>
            </a:r>
          </a:p>
          <a:p>
            <a:pPr algn="ctr"/>
            <a:r>
              <a:rPr lang="ru-RU" b="1" dirty="0" smtClean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патриотического воспитания современных подростков</a:t>
            </a:r>
            <a:endParaRPr lang="ru-RU" b="1" dirty="0">
              <a:solidFill>
                <a:srgbClr val="99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5836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DNS\Desktop\фон флаг РФ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838" y="-12516"/>
            <a:ext cx="9139408" cy="6854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619672" y="310107"/>
            <a:ext cx="56196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Основные  направления  деятельности юнармейцев</a:t>
            </a:r>
            <a:endParaRPr lang="ru-RU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9552" y="764704"/>
            <a:ext cx="29567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1. Физическая подготовка </a:t>
            </a:r>
            <a:endParaRPr lang="ru-RU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C:\Users\Иванова Е.И\Desktop\для презенатации\соревы по баскету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755576" y="1268760"/>
            <a:ext cx="3384376" cy="2232248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0" name="Рисунок 9" descr="C:\Users\Иванова Е.И\Desktop\для презенатации\хоккей в валенках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4644008" y="1268760"/>
            <a:ext cx="3744416" cy="2232248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611560" y="3717032"/>
            <a:ext cx="27408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2. Строевая  подготовка</a:t>
            </a:r>
            <a:endParaRPr lang="ru-RU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Рисунок 11" descr="C:\Users\Иванова Е.И\Desktop\для презенатации\вынос флага 1 сент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075350"/>
            <a:ext cx="3640930" cy="2377986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icture 2" descr="C:\Users\79218\Documents\юнармия 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87624" y="4149080"/>
            <a:ext cx="3000133" cy="225010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503917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DNS\Desktop\фон флаг РФ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9128" y="3444"/>
            <a:ext cx="9139408" cy="6854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39552" y="404664"/>
            <a:ext cx="25758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3. Огневая  подготовка</a:t>
            </a:r>
            <a:endParaRPr lang="ru-RU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C:\Users\Иванова Е.И\Desktop\для презенатации\огневая подг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6084168" y="476672"/>
            <a:ext cx="1974889" cy="3014561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9" name="Рисунок 8" descr="C:\Users\Иванова Е.И\Desktop\для презенатации\огневая подготовка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908720"/>
            <a:ext cx="3985444" cy="2374028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539552" y="3573016"/>
            <a:ext cx="36640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4. Основы  медицинских  знаний</a:t>
            </a:r>
            <a:endParaRPr lang="ru-RU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 descr="C:\Users\Иванова Е.И\Desktop\максим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4932040" y="4149080"/>
            <a:ext cx="3816424" cy="2232248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2" name="Picture 2" descr="C:\Users\79218\Documents\юнармия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0743" y="4149080"/>
            <a:ext cx="4509289" cy="223224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3371275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DNS\Desktop\фон флаг РФ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78016"/>
            <a:ext cx="9180512" cy="6936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83568" y="332656"/>
            <a:ext cx="32238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 Музыкальная  подготовка</a:t>
            </a:r>
            <a:endParaRPr lang="ru-RU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C:\Users\Иванова Е.И\Desktop\для презенатации\музо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4644008" y="836712"/>
            <a:ext cx="3816424" cy="2304256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8" name="Рисунок 7" descr="C:\Users\Иванова Е.И\Desktop\для презенатации\муз.подготовка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611560" y="836712"/>
            <a:ext cx="3528392" cy="2285502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683568" y="3356992"/>
            <a:ext cx="26608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6.  Тактика ведения боя</a:t>
            </a:r>
            <a:endParaRPr lang="ru-RU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 descr="C:\Users\Иванова Е.И\Desktop\для презенатации\лазертаг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3851920" y="4221088"/>
            <a:ext cx="2929915" cy="1927785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2" name="Рисунок 11" descr="C:\Users\Иванова Е.И\Desktop\для презенатации\23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20272" y="3879858"/>
            <a:ext cx="1604589" cy="2573478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Рисунок 12" descr="C:\Users\Иванова Е.И\Desktop\бой с мечами.jpg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467544" y="3861048"/>
            <a:ext cx="3207436" cy="1944216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4099863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Состав участников проекта</a:t>
            </a:r>
            <a:endParaRPr lang="ru-RU" sz="5400" dirty="0"/>
          </a:p>
        </p:txBody>
      </p:sp>
      <p:sp>
        <p:nvSpPr>
          <p:cNvPr id="10" name="Содержимое 3"/>
          <p:cNvSpPr>
            <a:spLocks noGrp="1"/>
          </p:cNvSpPr>
          <p:nvPr>
            <p:ph idx="1"/>
          </p:nvPr>
        </p:nvSpPr>
        <p:spPr>
          <a:xfrm>
            <a:off x="683568" y="2060848"/>
            <a:ext cx="7992888" cy="3240360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управленческая команда - человек: 5</a:t>
            </a:r>
          </a:p>
          <a:p>
            <a:r>
              <a:rPr lang="ru-RU" dirty="0" smtClean="0"/>
              <a:t>педагогическая команда - человек: 46</a:t>
            </a:r>
          </a:p>
          <a:p>
            <a:r>
              <a:rPr lang="ru-RU" dirty="0" smtClean="0"/>
              <a:t>муниципальный куратор - Сурикова Светлана Владимировна,  директор МОУ «Лицей № 8» г. Тихвин</a:t>
            </a:r>
          </a:p>
          <a:p>
            <a:r>
              <a:rPr lang="ru-RU" dirty="0" smtClean="0"/>
              <a:t>муниципальный координатор – Серякова Любовь Николаевна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DNS\Desktop\фон флаг РФ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22800"/>
            <a:ext cx="9180512" cy="688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67544" y="332656"/>
            <a:ext cx="45511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7.  Историко-краеведческая деятельность</a:t>
            </a:r>
            <a:endParaRPr lang="ru-RU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C:\Users\Иванова Е.И\Desktop\для презенатации\с Бейшер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406203" y="937775"/>
            <a:ext cx="3301701" cy="2347209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7" name="Рисунок 6" descr="C:\Users\Иванова Е.И\Desktop\реконструкция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395536" y="3660984"/>
            <a:ext cx="2850944" cy="2000264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4098" name="Picture 2" descr="C:\Users\79218\Documents\юнармейцы 2 ласс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31940" y="956725"/>
            <a:ext cx="2124236" cy="283231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4099" name="Picture 3" descr="C:\Users\79218\Documents\юнармейцы 2 класс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70411" y="4024444"/>
            <a:ext cx="1821669" cy="242889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3074" name="Picture 2" descr="C:\Users\Карганова Ю.Н\Downloads\AC4864B7-ED19-4C1A-9DF0-C6A7B9AE271D.jpe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461987" y="4119910"/>
            <a:ext cx="3358485" cy="247744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3075" name="Picture 3" descr="C:\Users\Карганова Ю.Н\Downloads\7FF7FCA2-502A-4D43-AC74-B017C6C6FD2E.jpe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457968" y="980728"/>
            <a:ext cx="2146480" cy="280831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2529239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692696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ПРОГРАММА АНТИРИСКОВЫХ МЕР ПО ПОВЫШЕНИЮ УЧЕБНОЙ МОТИВАЦИИ У ОБУЧАЮЩИХСЯ</a:t>
            </a:r>
            <a:endParaRPr lang="ru-RU" sz="2400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395536" y="1196752"/>
            <a:ext cx="8229600" cy="614354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Награждение учащихся за успехи в учебе, </a:t>
            </a:r>
            <a:r>
              <a:rPr lang="ru-RU" dirty="0" err="1" smtClean="0"/>
              <a:t>ВсОШ</a:t>
            </a:r>
            <a:r>
              <a:rPr lang="ru-RU" dirty="0" smtClean="0"/>
              <a:t>, конкурсах и соревнованиях (2 раза в год)</a:t>
            </a:r>
          </a:p>
          <a:p>
            <a:endParaRPr lang="ru-RU" dirty="0"/>
          </a:p>
        </p:txBody>
      </p:sp>
      <p:pic>
        <p:nvPicPr>
          <p:cNvPr id="1026" name="Picture 2" descr="C:\Users\Карганова Ю.Н\Downloads\DE8057CF-3E1C-485B-9A5B-E657AF55A80C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844824"/>
            <a:ext cx="4762500" cy="382270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1027" name="Picture 3" descr="C:\Users\Карганова Ю.Н\Downloads\Новая папка\2ubz7IHOTT9tcV-mMbF0O7dhaUUCMRIkikKmwP5QwntM3O_bZGKS3mdqUpcmGWY1YqxdI7w_LzFc5tyFSm1ZEzm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212976"/>
            <a:ext cx="4416491" cy="351926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404664"/>
            <a:ext cx="8712968" cy="692696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ПРОГРАММА АНТИРИСКОВЫХ МЕР ПО ПОВЫШЕНИЮ УРОВНЯ ВОВЛЕЧЕННОСТИ РОДИТЕЛЕЙ В ОБРАЗОВАТЕЛЬНЫЙ ПРОЦЕСС</a:t>
            </a:r>
            <a:endParaRPr lang="ru-RU" sz="2400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112568"/>
          </a:xfrm>
        </p:spPr>
        <p:txBody>
          <a:bodyPr>
            <a:normAutofit/>
          </a:bodyPr>
          <a:lstStyle/>
          <a:p>
            <a:r>
              <a:rPr lang="ru-RU" dirty="0" smtClean="0"/>
              <a:t>Анализ работы Совета учреждения;</a:t>
            </a:r>
          </a:p>
          <a:p>
            <a:r>
              <a:rPr lang="ru-RU" dirty="0" smtClean="0"/>
              <a:t>Пропаганда здорового образа жизни, привлечение родителей к участию в школьной жизни;</a:t>
            </a:r>
          </a:p>
          <a:p>
            <a:r>
              <a:rPr lang="ru-RU" dirty="0" smtClean="0"/>
              <a:t>Контроль за работой школьной столовой;</a:t>
            </a:r>
          </a:p>
          <a:p>
            <a:r>
              <a:rPr lang="ru-RU" dirty="0" smtClean="0"/>
              <a:t>Изучение степени удовлетворенности качеством предоставляемых образовательных услуг в образовательной организации.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В школе достигнуты следующие </a:t>
            </a:r>
            <a:br>
              <a:rPr lang="ru-RU" sz="3200" dirty="0" smtClean="0"/>
            </a:br>
            <a:r>
              <a:rPr lang="ru-RU" sz="3200" dirty="0" smtClean="0"/>
              <a:t>позитивные изменения:</a:t>
            </a:r>
            <a:endParaRPr lang="ru-RU" sz="3200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42844" y="1124744"/>
            <a:ext cx="9001156" cy="3161512"/>
          </a:xfrm>
        </p:spPr>
        <p:txBody>
          <a:bodyPr>
            <a:noAutofit/>
          </a:bodyPr>
          <a:lstStyle/>
          <a:p>
            <a:pPr lvl="0"/>
            <a:r>
              <a:rPr lang="ru-RU" sz="1800" dirty="0" smtClean="0"/>
              <a:t>Увеличение доли педагогических работников высшей квалификационной категории на 7%, первой - на 2%.</a:t>
            </a:r>
          </a:p>
          <a:p>
            <a:pPr lvl="0"/>
            <a:r>
              <a:rPr lang="ru-RU" sz="1800" dirty="0" smtClean="0"/>
              <a:t>Значения показателей успеваемости и качества обучения по ОО стабильны.</a:t>
            </a:r>
          </a:p>
          <a:p>
            <a:pPr lvl="0"/>
            <a:r>
              <a:rPr lang="ru-RU" sz="1800" dirty="0" smtClean="0"/>
              <a:t>Количество отличников на протяжении двух лет не меняется (19 человек).</a:t>
            </a:r>
          </a:p>
          <a:p>
            <a:pPr lvl="0"/>
            <a:r>
              <a:rPr lang="ru-RU" sz="1800" dirty="0" smtClean="0"/>
              <a:t>Увеличилось количество победителей (на 1,5%) и призёров (на 9%) МЭ </a:t>
            </a:r>
            <a:r>
              <a:rPr lang="ru-RU" sz="1800" dirty="0" err="1" smtClean="0"/>
              <a:t>ВсОШ</a:t>
            </a:r>
            <a:r>
              <a:rPr lang="ru-RU" sz="1800" dirty="0" smtClean="0"/>
              <a:t>.</a:t>
            </a:r>
          </a:p>
          <a:p>
            <a:pPr lvl="0"/>
            <a:r>
              <a:rPr lang="ru-RU" sz="1800" dirty="0" smtClean="0"/>
              <a:t>Стабильное количество обучающихся в образовательных сессиях ГБОУ ДО «Центр «Интеллект» по программе «Математика +» (7-9 классы).</a:t>
            </a:r>
          </a:p>
          <a:p>
            <a:pPr lvl="0"/>
            <a:r>
              <a:rPr lang="ru-RU" sz="1800" dirty="0" smtClean="0"/>
              <a:t>Наличие призёра на РЭ </a:t>
            </a:r>
            <a:r>
              <a:rPr lang="ru-RU" sz="1800" dirty="0" err="1" smtClean="0"/>
              <a:t>ВсОШ</a:t>
            </a:r>
            <a:r>
              <a:rPr lang="ru-RU" sz="1800" dirty="0" smtClean="0"/>
              <a:t> по экологии, победителя по обществознанию (9 класс)</a:t>
            </a:r>
          </a:p>
          <a:p>
            <a:pPr lvl="0"/>
            <a:r>
              <a:rPr lang="ru-RU" sz="1800" dirty="0" smtClean="0"/>
              <a:t>Наличие победителя и двух призеров по географии (7-8 класс) .</a:t>
            </a:r>
          </a:p>
        </p:txBody>
      </p:sp>
      <p:pic>
        <p:nvPicPr>
          <p:cNvPr id="2050" name="Picture 2" descr="C:\Users\79218\Documents\математическая драк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82570" y="4313046"/>
            <a:ext cx="1875248" cy="2500330"/>
          </a:xfrm>
          <a:prstGeom prst="rect">
            <a:avLst/>
          </a:prstGeom>
          <a:noFill/>
        </p:spPr>
      </p:pic>
      <p:pic>
        <p:nvPicPr>
          <p:cNvPr id="2051" name="Picture 3" descr="C:\Users\79218\Documents\Яковлева Юля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57290" y="4293096"/>
            <a:ext cx="1893107" cy="2524143"/>
          </a:xfrm>
          <a:prstGeom prst="rect">
            <a:avLst/>
          </a:prstGeom>
          <a:noFill/>
        </p:spPr>
      </p:pic>
      <p:pic>
        <p:nvPicPr>
          <p:cNvPr id="2053" name="Picture 5" descr="https://sun9-29.userapi.com/impg/XGsgCZ9Zn5pJlnGm9ei_SI4-584nOBKsUwWntg/g7nEfxbJ4do.jpg?size=1280x960&amp;quality=95&amp;sign=98ee1084fc2964a9bdf9d52424d8d9d5&amp;type=albu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72132" y="4313046"/>
            <a:ext cx="3333772" cy="25003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В школе достигнуты следующие </a:t>
            </a:r>
            <a:br>
              <a:rPr lang="ru-RU" sz="3200" dirty="0" smtClean="0"/>
            </a:br>
            <a:r>
              <a:rPr lang="ru-RU" sz="3200" dirty="0" smtClean="0"/>
              <a:t>позитивные изменения:</a:t>
            </a:r>
            <a:endParaRPr lang="ru-RU" sz="3200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2018504"/>
          </a:xfrm>
        </p:spPr>
        <p:txBody>
          <a:bodyPr>
            <a:noAutofit/>
          </a:bodyPr>
          <a:lstStyle/>
          <a:p>
            <a:pPr lvl="0"/>
            <a:r>
              <a:rPr lang="ru-RU" sz="1800" dirty="0" smtClean="0"/>
              <a:t>Наличие победителя на муниципальном уровне конкурса «Ученик года 2021» (8 класс).</a:t>
            </a:r>
          </a:p>
          <a:p>
            <a:pPr lvl="0"/>
            <a:r>
              <a:rPr lang="ru-RU" sz="1800" dirty="0" smtClean="0"/>
              <a:t>Увеличение доли обучающихся, участвующих в деятельности РДШ на 2%.</a:t>
            </a:r>
          </a:p>
          <a:p>
            <a:pPr lvl="0"/>
            <a:r>
              <a:rPr lang="ru-RU" sz="1800" dirty="0" smtClean="0"/>
              <a:t>Увеличение доли обучающихся, являющихся членами ВВПОД «ЮНАРМИЯ» на 4%.</a:t>
            </a:r>
          </a:p>
          <a:p>
            <a:pPr lvl="0"/>
            <a:r>
              <a:rPr lang="ru-RU" sz="1800" dirty="0" smtClean="0"/>
              <a:t>Увеличение охвата обучающихся внеурочной деятельностью на 1%.</a:t>
            </a:r>
          </a:p>
        </p:txBody>
      </p:sp>
      <p:pic>
        <p:nvPicPr>
          <p:cNvPr id="3074" name="Picture 2" descr="C:\Users\79218\Documents\диплом рдш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7620" y="3143247"/>
            <a:ext cx="4951201" cy="3501449"/>
          </a:xfrm>
          <a:prstGeom prst="rect">
            <a:avLst/>
          </a:prstGeom>
          <a:noFill/>
        </p:spPr>
      </p:pic>
      <p:pic>
        <p:nvPicPr>
          <p:cNvPr id="3075" name="Picture 3" descr="C:\Users\79218\Documents\бумажный бум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3143248"/>
            <a:ext cx="2714644" cy="34892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Показатели, по которым будет осуществляться наличие динамики</a:t>
            </a:r>
            <a:endParaRPr lang="ru-RU" sz="3200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1600" b="1" dirty="0" smtClean="0">
                <a:solidFill>
                  <a:srgbClr val="FF0000"/>
                </a:solidFill>
              </a:rPr>
              <a:t>Рисковый профиль – Высокая доля обучающихся с рисками учебной </a:t>
            </a:r>
            <a:r>
              <a:rPr lang="ru-RU" sz="1600" b="1" dirty="0" err="1" smtClean="0">
                <a:solidFill>
                  <a:srgbClr val="FF0000"/>
                </a:solidFill>
              </a:rPr>
              <a:t>неуспешности</a:t>
            </a:r>
            <a:r>
              <a:rPr lang="ru-RU" sz="1600" b="1" dirty="0" smtClean="0">
                <a:solidFill>
                  <a:srgbClr val="FF0000"/>
                </a:solidFill>
              </a:rPr>
              <a:t>.</a:t>
            </a:r>
          </a:p>
          <a:p>
            <a:r>
              <a:rPr lang="ru-RU" sz="1600" dirty="0" smtClean="0"/>
              <a:t>Количество (доля) учащихся с риском учебной </a:t>
            </a:r>
            <a:r>
              <a:rPr lang="ru-RU" sz="1600" dirty="0" err="1" smtClean="0"/>
              <a:t>неуспешности</a:t>
            </a:r>
            <a:r>
              <a:rPr lang="ru-RU" sz="1600" dirty="0" smtClean="0"/>
              <a:t>. </a:t>
            </a:r>
          </a:p>
          <a:p>
            <a:r>
              <a:rPr lang="ru-RU" sz="1600" dirty="0" smtClean="0"/>
              <a:t>Количество (доля) учащихся, не преодолевших минимальный порог при сдаче ГИА. </a:t>
            </a:r>
          </a:p>
          <a:p>
            <a:pPr lvl="0" fontAlgn="base"/>
            <a:r>
              <a:rPr lang="ru-RU" sz="1600" dirty="0" smtClean="0"/>
              <a:t>Количество (доля) учащихся, не преодолевших минимальный порог при написании ВПР. </a:t>
            </a:r>
          </a:p>
          <a:p>
            <a:pPr lvl="0" fontAlgn="base"/>
            <a:r>
              <a:rPr lang="ru-RU" sz="1600" dirty="0" smtClean="0"/>
              <a:t>Степень соответствия результатов ВПР  результатам промежуточной аттестации. </a:t>
            </a:r>
          </a:p>
          <a:p>
            <a:pPr lvl="0" fontAlgn="base"/>
            <a:r>
              <a:rPr lang="ru-RU" sz="1600" dirty="0" smtClean="0"/>
              <a:t>Степень соответствия результатов ОГЭ  результатам промежуточной аттестации. </a:t>
            </a:r>
          </a:p>
          <a:p>
            <a:r>
              <a:rPr lang="ru-RU" sz="1600" dirty="0" smtClean="0"/>
              <a:t>Количество (доля) обучающихся, переведенный в следующий класс с академической задолженностью.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FF0000"/>
                </a:solidFill>
              </a:rPr>
              <a:t>Рисковый профиль – Пониженный уровень школьного благополучия.</a:t>
            </a:r>
          </a:p>
          <a:p>
            <a:pPr lvl="0"/>
            <a:r>
              <a:rPr lang="ru-RU" sz="1600" dirty="0" smtClean="0"/>
              <a:t>Увеличение доли участников образовательных отношений с высоким уровнем удовлетворенности организацией учебного процесса на 10 %. </a:t>
            </a:r>
          </a:p>
          <a:p>
            <a:pPr lvl="0"/>
            <a:r>
              <a:rPr lang="ru-RU" sz="1600" dirty="0" smtClean="0"/>
              <a:t>Доля обучающихся, находящихся в состоянии школьного комфорта (по результатам диагностики).</a:t>
            </a:r>
          </a:p>
          <a:p>
            <a:r>
              <a:rPr lang="ru-RU" sz="1600" dirty="0" smtClean="0"/>
              <a:t>Уменьшение конфликтных ситуаций в школе (по ответам учащихся).</a:t>
            </a:r>
            <a:endParaRPr lang="ru-RU" sz="1600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ru-RU" sz="16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Показатели, по которым будет осуществляться наличие динамики</a:t>
            </a:r>
            <a:endParaRPr lang="ru-RU" sz="3200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1600" b="1" dirty="0" smtClean="0"/>
              <a:t>Рисковый профиль – Высокая доля обучающихся с ОВЗ.</a:t>
            </a:r>
          </a:p>
          <a:p>
            <a:pPr lvl="0" fontAlgn="base"/>
            <a:r>
              <a:rPr lang="ru-RU" sz="1600" dirty="0" smtClean="0"/>
              <a:t>Доля детей с ОВЗ, детей-инвалидов, обучающихся инклюзивно. </a:t>
            </a:r>
          </a:p>
          <a:p>
            <a:pPr lvl="0" fontAlgn="base"/>
            <a:r>
              <a:rPr lang="ru-RU" sz="1600" dirty="0" smtClean="0"/>
              <a:t>Доля детей с ОВЗ, детей-инвалидов, обучающихся на дому .</a:t>
            </a:r>
          </a:p>
          <a:p>
            <a:pPr lvl="0" fontAlgn="base"/>
            <a:r>
              <a:rPr lang="ru-RU" sz="1600" dirty="0" smtClean="0"/>
              <a:t>Наличие адаптированных образовательных программ. </a:t>
            </a:r>
          </a:p>
          <a:p>
            <a:r>
              <a:rPr lang="ru-RU" sz="1600" dirty="0" smtClean="0"/>
              <a:t>Количество обучающихся с ОВЗ, детей-инвалидов, успешно прошедших ГИА, получивших аттестат об освоении ООО. </a:t>
            </a:r>
          </a:p>
          <a:p>
            <a:endParaRPr lang="ru-RU" sz="1600" dirty="0" smtClean="0">
              <a:solidFill>
                <a:srgbClr val="FF0000"/>
              </a:solidFill>
            </a:endParaRPr>
          </a:p>
          <a:p>
            <a:pPr marL="1588" indent="19050">
              <a:buNone/>
            </a:pPr>
            <a:r>
              <a:rPr lang="ru-RU" sz="1600" b="1" dirty="0" smtClean="0">
                <a:solidFill>
                  <a:srgbClr val="FF0000"/>
                </a:solidFill>
              </a:rPr>
              <a:t>Рисковый профиль – Недостаточная предметная и методическая компетентность педагогических работников.</a:t>
            </a:r>
          </a:p>
          <a:p>
            <a:r>
              <a:rPr lang="ru-RU" sz="1600" dirty="0" smtClean="0"/>
              <a:t>Доля учителей, охваченных курсовой подготовкой.</a:t>
            </a:r>
          </a:p>
          <a:p>
            <a:r>
              <a:rPr lang="ru-RU" sz="1600" dirty="0" smtClean="0"/>
              <a:t>Количество открытых уроков, проведенных учителями ОО </a:t>
            </a:r>
          </a:p>
          <a:p>
            <a:r>
              <a:rPr lang="ru-RU" sz="1600" dirty="0" smtClean="0"/>
              <a:t>Количество педагогических работников ОО, представляющих свой педагогический опыт на семинарах, научно-практических конференциях, профессиональных конкурсах.</a:t>
            </a:r>
            <a:endParaRPr lang="ru-RU" sz="16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Показатели, по которым будет осуществляться наличие динамики</a:t>
            </a:r>
            <a:endParaRPr lang="ru-RU" sz="3200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600" b="1" dirty="0" smtClean="0">
                <a:solidFill>
                  <a:srgbClr val="FF0000"/>
                </a:solidFill>
              </a:rPr>
              <a:t>Рисковый профиль – Низкая учебная мотивация обучающихся.</a:t>
            </a:r>
          </a:p>
          <a:p>
            <a:pPr lvl="0"/>
            <a:r>
              <a:rPr lang="ru-RU" sz="1600" dirty="0" smtClean="0"/>
              <a:t>Увеличение числа обучающихся, показывающих высокий уровень мотивации к обучению по результатам диагностики;</a:t>
            </a:r>
          </a:p>
          <a:p>
            <a:pPr lvl="0"/>
            <a:r>
              <a:rPr lang="ru-RU" sz="1600" dirty="0" smtClean="0"/>
              <a:t>Увеличения числа обучающихся, которые по итогам учебных периодов по всем учебным предметам учатся  на «4» и «5»;</a:t>
            </a:r>
          </a:p>
          <a:p>
            <a:pPr lvl="0"/>
            <a:r>
              <a:rPr lang="ru-RU" sz="1600" dirty="0" smtClean="0"/>
              <a:t>Увеличение числа обучающихся, освоивших ООП с учетом их особых образовательных потребностей;</a:t>
            </a:r>
          </a:p>
          <a:p>
            <a:pPr lvl="0"/>
            <a:r>
              <a:rPr lang="ru-RU" sz="1600" dirty="0" smtClean="0"/>
              <a:t>Увеличение числа призеров и победителей во </a:t>
            </a:r>
            <a:r>
              <a:rPr lang="ru-RU" sz="1600" dirty="0" err="1" smtClean="0"/>
              <a:t>ВсОШ</a:t>
            </a:r>
            <a:r>
              <a:rPr lang="ru-RU" sz="1600" dirty="0" smtClean="0"/>
              <a:t>; </a:t>
            </a:r>
          </a:p>
          <a:p>
            <a:r>
              <a:rPr lang="ru-RU" sz="1600" dirty="0" smtClean="0"/>
              <a:t>Увеличение количества обучающихся, участвующих в образовательных сессиях и учебно-тренировочных сборах (далее – УТС) для одаренных детей (на базе центра «Интеллект»).</a:t>
            </a:r>
            <a:endParaRPr lang="ru-RU" sz="1600" dirty="0" smtClean="0">
              <a:solidFill>
                <a:srgbClr val="FF0000"/>
              </a:solidFill>
            </a:endParaRPr>
          </a:p>
          <a:p>
            <a:pPr marL="1588" indent="19050">
              <a:buNone/>
            </a:pPr>
            <a:r>
              <a:rPr lang="ru-RU" sz="1600" b="1" dirty="0" smtClean="0"/>
              <a:t>Рисковый профиль – Низкий уровень вовлеченности родителей.</a:t>
            </a:r>
          </a:p>
          <a:p>
            <a:r>
              <a:rPr lang="ru-RU" sz="1600" dirty="0" smtClean="0"/>
              <a:t>Ежемесячное обновление сайта с информацией для родителей; </a:t>
            </a:r>
          </a:p>
          <a:p>
            <a:r>
              <a:rPr lang="ru-RU" sz="1600" dirty="0" smtClean="0"/>
              <a:t>Создание родительских групп в социальных сетях и </a:t>
            </a:r>
            <a:r>
              <a:rPr lang="ru-RU" sz="1600" dirty="0" err="1" smtClean="0"/>
              <a:t>мессенджерах</a:t>
            </a:r>
            <a:r>
              <a:rPr lang="ru-RU" sz="1600" dirty="0" smtClean="0"/>
              <a:t>; </a:t>
            </a:r>
          </a:p>
          <a:p>
            <a:r>
              <a:rPr lang="ru-RU" sz="1600" dirty="0" smtClean="0"/>
              <a:t>Степень удовлетворенности качеством образовательных услуг более 80%; </a:t>
            </a:r>
          </a:p>
          <a:p>
            <a:r>
              <a:rPr lang="ru-RU" sz="1600" dirty="0" smtClean="0"/>
              <a:t>Функционирование Совета учреждения и родительских комитетов класса; </a:t>
            </a:r>
          </a:p>
          <a:p>
            <a:r>
              <a:rPr lang="ru-RU" sz="1600" dirty="0" smtClean="0"/>
              <a:t>Повышение активности родителей по участию в воспитательных мероприятиях до 70%.</a:t>
            </a:r>
            <a:endParaRPr lang="ru-RU" sz="16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90056"/>
            <a:ext cx="8229600" cy="1143000"/>
          </a:xfrm>
        </p:spPr>
        <p:txBody>
          <a:bodyPr>
            <a:normAutofit/>
          </a:bodyPr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539552" y="980728"/>
          <a:ext cx="7848872" cy="5535292"/>
        </p:xfrm>
        <a:graphic>
          <a:graphicData uri="http://schemas.openxmlformats.org/drawingml/2006/table">
            <a:tbl>
              <a:tblPr/>
              <a:tblGrid>
                <a:gridCol w="4681402"/>
                <a:gridCol w="3167470"/>
              </a:tblGrid>
              <a:tr h="3596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i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Показатели</a:t>
                      </a:r>
                      <a:endParaRPr lang="ru-RU" sz="1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2704" marR="427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2020</a:t>
                      </a:r>
                      <a:r>
                        <a:rPr lang="ru-RU" sz="1800" baseline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– </a:t>
                      </a:r>
                      <a:r>
                        <a:rPr lang="ru-RU" sz="18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2021 учебный год</a:t>
                      </a:r>
                      <a:endParaRPr lang="ru-RU" sz="18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42704" marR="427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07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ru-RU" sz="18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высокая доля обучающихся, которые обеспечиваются бесплатным питанием</a:t>
                      </a:r>
                    </a:p>
                  </a:txBody>
                  <a:tcPr marL="42704" marR="427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26 % (78 человек из 5 – 11 классов)</a:t>
                      </a:r>
                    </a:p>
                  </a:txBody>
                  <a:tcPr marL="42704" marR="427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27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высокая </a:t>
                      </a:r>
                      <a:r>
                        <a:rPr lang="ru-RU" sz="18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доля обучающихся со специальными потребностями </a:t>
                      </a:r>
                      <a:endParaRPr lang="ru-RU" sz="1800" dirty="0" smtClean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</a:t>
                      </a:r>
                      <a:r>
                        <a:rPr lang="ru-RU" sz="18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 ОВЗ, дети инвалиды)</a:t>
                      </a:r>
                    </a:p>
                  </a:txBody>
                  <a:tcPr marL="42704" marR="427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19 % (100 человек)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69 в пяти классах для детей с ОВЗ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31 инклюзивно в общеобразовательных классах (5 – ТНР, 25 – ЗПР, 1 – нарушение зрения)</a:t>
                      </a:r>
                    </a:p>
                  </a:txBody>
                  <a:tcPr marL="42704" marR="427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03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высокая </a:t>
                      </a:r>
                      <a:r>
                        <a:rPr lang="ru-RU" sz="18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доля многодетных семей</a:t>
                      </a:r>
                    </a:p>
                  </a:txBody>
                  <a:tcPr marL="42704" marR="427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21,2 %</a:t>
                      </a:r>
                    </a:p>
                  </a:txBody>
                  <a:tcPr marL="42704" marR="427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07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высокая </a:t>
                      </a:r>
                      <a:r>
                        <a:rPr lang="ru-RU" sz="18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доля неполных семей</a:t>
                      </a:r>
                    </a:p>
                  </a:txBody>
                  <a:tcPr marL="42704" marR="427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33,9 % (из них, 30,5 % с мамой, 3,4 % с папой)</a:t>
                      </a:r>
                    </a:p>
                  </a:txBody>
                  <a:tcPr marL="42704" marR="427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90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высокая </a:t>
                      </a:r>
                      <a:r>
                        <a:rPr lang="ru-RU" sz="18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доля обучающихся, находящихся на </a:t>
                      </a:r>
                      <a:r>
                        <a:rPr lang="ru-RU" sz="18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внутришкольном</a:t>
                      </a:r>
                      <a:r>
                        <a:rPr lang="ru-RU" sz="18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учете</a:t>
                      </a:r>
                    </a:p>
                  </a:txBody>
                  <a:tcPr marL="42704" marR="427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9,2 %</a:t>
                      </a:r>
                    </a:p>
                  </a:txBody>
                  <a:tcPr marL="42704" marR="427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590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высокая </a:t>
                      </a:r>
                      <a:r>
                        <a:rPr lang="ru-RU" sz="18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доля обучающихся, находящихся в трудной жизненной ситуации</a:t>
                      </a:r>
                    </a:p>
                  </a:txBody>
                  <a:tcPr marL="42704" marR="427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35 %</a:t>
                      </a:r>
                    </a:p>
                  </a:txBody>
                  <a:tcPr marL="42704" marR="427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323528" y="188640"/>
            <a:ext cx="8362176" cy="792088"/>
          </a:xfrm>
        </p:spPr>
        <p:txBody>
          <a:bodyPr>
            <a:normAutofit/>
          </a:bodyPr>
          <a:lstStyle/>
          <a:p>
            <a:r>
              <a:rPr lang="ru-RU" sz="3200" dirty="0" smtClean="0"/>
              <a:t>Характеристика образовательной организации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Рисковые профили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518864" y="1340769"/>
            <a:ext cx="8229600" cy="5112568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b="1" dirty="0" smtClean="0"/>
              <a:t>Высокая значимость риска:</a:t>
            </a:r>
          </a:p>
          <a:p>
            <a:pPr lvl="0"/>
            <a:r>
              <a:rPr lang="ru-RU" dirty="0" smtClean="0"/>
              <a:t>Высокая доля обучающихся с рисками учебной </a:t>
            </a:r>
            <a:r>
              <a:rPr lang="ru-RU" dirty="0" err="1" smtClean="0"/>
              <a:t>неуспешности</a:t>
            </a:r>
            <a:r>
              <a:rPr lang="ru-RU" dirty="0" smtClean="0"/>
              <a:t>;</a:t>
            </a:r>
          </a:p>
          <a:p>
            <a:r>
              <a:rPr lang="ru-RU" dirty="0" smtClean="0"/>
              <a:t>Пониженный уровень школьного благополучия;</a:t>
            </a:r>
          </a:p>
          <a:p>
            <a:r>
              <a:rPr lang="ru-RU" dirty="0" smtClean="0"/>
              <a:t>Высокая доля обучающихся с ОВЗ;</a:t>
            </a:r>
          </a:p>
          <a:p>
            <a:pPr lvl="0"/>
            <a:endParaRPr lang="ru-RU" dirty="0" smtClean="0"/>
          </a:p>
          <a:p>
            <a:pPr>
              <a:buNone/>
            </a:pPr>
            <a:r>
              <a:rPr lang="ru-RU" b="1" dirty="0" smtClean="0"/>
              <a:t>Средняя значимость риска:</a:t>
            </a:r>
          </a:p>
          <a:p>
            <a:pPr lvl="0"/>
            <a:r>
              <a:rPr lang="ru-RU" dirty="0" smtClean="0"/>
              <a:t>Недостаточная предметная и методическая компетентность педагогических работников;</a:t>
            </a:r>
          </a:p>
          <a:p>
            <a:pPr lvl="0"/>
            <a:r>
              <a:rPr lang="ru-RU" dirty="0" smtClean="0"/>
              <a:t>Низкая учебная мотивация обучающихся;</a:t>
            </a:r>
          </a:p>
          <a:p>
            <a:pPr lvl="0"/>
            <a:r>
              <a:rPr lang="ru-RU" dirty="0" smtClean="0"/>
              <a:t>Низкий уровень вовлеченности родителей.</a:t>
            </a:r>
          </a:p>
          <a:p>
            <a:pPr marL="0" indent="20638"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692696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ПРОГРАММА АНТИРИСКОВЫХ МЕР ПО СНИЖЕНИЮ ДОЛИ ОБУЧАЮЩИХСЯ С РИСКАМИ УЧЕБНОЙ НЕУСПЕШНОСТИ</a:t>
            </a:r>
            <a:endParaRPr lang="ru-RU" sz="2400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680520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Выявление причин неуспеваемости учащихся, причины наличия отметок «3»  учащихся категории «резерва»;  </a:t>
            </a:r>
          </a:p>
          <a:p>
            <a:r>
              <a:rPr lang="ru-RU" dirty="0" smtClean="0"/>
              <a:t>Выявление группы «риска» в выпускных классах;</a:t>
            </a:r>
          </a:p>
          <a:p>
            <a:r>
              <a:rPr lang="ru-RU" dirty="0" smtClean="0"/>
              <a:t>Проведено методическое совещание по вопросу организации дополнительных занятий с обучающимися с целью  преодоления ими </a:t>
            </a:r>
            <a:r>
              <a:rPr lang="ru-RU" dirty="0" err="1" smtClean="0"/>
              <a:t>неуспешности</a:t>
            </a:r>
            <a:r>
              <a:rPr lang="ru-RU" dirty="0" smtClean="0"/>
              <a:t>;</a:t>
            </a:r>
          </a:p>
          <a:p>
            <a:r>
              <a:rPr lang="ru-RU" dirty="0" smtClean="0"/>
              <a:t>Собеседования с родителями по итогам успеваемости учащихся;</a:t>
            </a:r>
          </a:p>
          <a:p>
            <a:r>
              <a:rPr lang="ru-RU" dirty="0" smtClean="0"/>
              <a:t>Оказание методической помощи родителям слабоуспевающих обучающихся;</a:t>
            </a:r>
          </a:p>
          <a:p>
            <a:r>
              <a:rPr lang="ru-RU" dirty="0" smtClean="0"/>
              <a:t>Профилактика </a:t>
            </a:r>
            <a:r>
              <a:rPr lang="ru-RU" dirty="0" err="1" smtClean="0"/>
              <a:t>девиантного</a:t>
            </a:r>
            <a:r>
              <a:rPr lang="ru-RU" dirty="0" smtClean="0"/>
              <a:t> поведения обучающихся, социальная адаптации и реабилитации обучающихся «группы риска».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692696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ПРОГРАММА АНТИРИСКОВЫХ МЕР ПО ПОВЫШЕНИЮ УРОВНЯ ШКОЛЬНОГО БЛАГОПОЛУЧИЯ</a:t>
            </a:r>
            <a:endParaRPr lang="ru-RU" sz="2400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112568"/>
          </a:xfrm>
        </p:spPr>
        <p:txBody>
          <a:bodyPr>
            <a:noAutofit/>
          </a:bodyPr>
          <a:lstStyle/>
          <a:p>
            <a:r>
              <a:rPr lang="ru-RU" sz="1600" b="1" u="sng" dirty="0" smtClean="0"/>
              <a:t>Работа с обучающимися:</a:t>
            </a:r>
          </a:p>
          <a:p>
            <a:r>
              <a:rPr lang="ru-RU" sz="1600" dirty="0" smtClean="0"/>
              <a:t>Проведено исследование выявления жестокого или несправедливого отношения со стороны родителей, учителей и сверстников в подростковой среде МБОУ «СОШ №1» г. Пикалево.</a:t>
            </a:r>
          </a:p>
          <a:p>
            <a:r>
              <a:rPr lang="ru-RU" sz="1600" dirty="0" smtClean="0"/>
              <a:t>Психологами школы совместно с психологами центра диагностики и консультирования проводились </a:t>
            </a:r>
            <a:r>
              <a:rPr lang="ru-RU" sz="1600" dirty="0" err="1" smtClean="0"/>
              <a:t>тренинговые</a:t>
            </a:r>
            <a:r>
              <a:rPr lang="ru-RU" sz="1600" dirty="0" smtClean="0"/>
              <a:t> занятия с классными коллективами по снятию тревожности у учащихся.</a:t>
            </a:r>
          </a:p>
          <a:p>
            <a:r>
              <a:rPr lang="ru-RU" sz="1600" dirty="0" smtClean="0"/>
              <a:t>Занятия по формированию коммуникативных навыков и качеств личности подростков, позволяющих осуществлять формирование сплоченного классного коллектива и тем самым обеспечить предупреждение конфликтных ситуаций в среде сверстников.</a:t>
            </a:r>
          </a:p>
          <a:p>
            <a:pPr>
              <a:buNone/>
            </a:pPr>
            <a:endParaRPr lang="ru-RU" sz="1600" dirty="0" smtClean="0"/>
          </a:p>
          <a:p>
            <a:r>
              <a:rPr lang="ru-RU" sz="1600" b="1" u="sng" dirty="0" smtClean="0"/>
              <a:t>Работа с коллективом:</a:t>
            </a:r>
          </a:p>
          <a:p>
            <a:r>
              <a:rPr lang="ru-RU" sz="1600" dirty="0" smtClean="0"/>
              <a:t>Исследование уровня профессионального выгорания педагогов, установление причин и основных симптомов выгорания.</a:t>
            </a:r>
          </a:p>
          <a:p>
            <a:r>
              <a:rPr lang="ru-RU" sz="1600" dirty="0" smtClean="0"/>
              <a:t>Повышение уровня психолого-педагогической компетентности по  профилактике агрессивного поведения подростков в образовательной среде.</a:t>
            </a:r>
          </a:p>
          <a:p>
            <a:r>
              <a:rPr lang="ru-RU" sz="1600" dirty="0" smtClean="0"/>
              <a:t>Изучение структуры планов воспитательной работы с классом, их соответствие возрастной воспитательной программе школы, наличие мероприятий по преодолению рисков, выявленных в рамках участия в федеральном проекте 500 +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404664"/>
            <a:ext cx="8712968" cy="692696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ПРОГРАММА АНТИРИСКОВЫХ МЕР </a:t>
            </a:r>
            <a:br>
              <a:rPr lang="ru-RU" sz="2400" b="1" dirty="0" smtClean="0"/>
            </a:br>
            <a:r>
              <a:rPr lang="ru-RU" sz="2400" b="1" dirty="0" smtClean="0"/>
              <a:t>ПО РАБОТЕ С ОБУЧАЮЩИМИСЯ С ОВЗ</a:t>
            </a:r>
            <a:endParaRPr lang="ru-RU" sz="2400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112568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Проведение мониторинга потребности корпоративного обучения педагогических работников МБОУ «СОШ № 1» города Пикалево;</a:t>
            </a:r>
          </a:p>
          <a:p>
            <a:r>
              <a:rPr lang="ru-RU" dirty="0" smtClean="0"/>
              <a:t>Организованы КПК по работе с детьми с ОВЗ на базе школы с привлечением педагогов ЛОИРО (</a:t>
            </a:r>
            <a:r>
              <a:rPr lang="ru-RU" b="1" dirty="0" smtClean="0"/>
              <a:t>обучено 25 педагогов</a:t>
            </a:r>
            <a:r>
              <a:rPr lang="ru-RU" dirty="0" smtClean="0"/>
              <a:t>);</a:t>
            </a:r>
          </a:p>
          <a:p>
            <a:r>
              <a:rPr lang="ru-RU" dirty="0" smtClean="0"/>
              <a:t>На базе школы создан </a:t>
            </a:r>
            <a:r>
              <a:rPr lang="ru-RU" dirty="0" err="1" smtClean="0"/>
              <a:t>психолого-медико-педагогический</a:t>
            </a:r>
            <a:r>
              <a:rPr lang="ru-RU" dirty="0" smtClean="0"/>
              <a:t> консилиум;</a:t>
            </a:r>
          </a:p>
          <a:p>
            <a:r>
              <a:rPr lang="ru-RU" dirty="0" smtClean="0"/>
              <a:t>Создан банк данных учащихся с </a:t>
            </a:r>
            <a:r>
              <a:rPr lang="ru-RU" dirty="0" smtClean="0"/>
              <a:t>ОВЗ</a:t>
            </a:r>
            <a:endParaRPr lang="ru-RU" dirty="0" smtClean="0"/>
          </a:p>
          <a:p>
            <a:r>
              <a:rPr lang="ru-RU" dirty="0" smtClean="0"/>
              <a:t>Коррекционно-развивающая работа в соответствии с планами работы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07504" y="332656"/>
            <a:ext cx="8712968" cy="936104"/>
          </a:xfrm>
        </p:spPr>
        <p:txBody>
          <a:bodyPr>
            <a:normAutofit fontScale="92500" lnSpcReduction="10000"/>
          </a:bodyPr>
          <a:lstStyle/>
          <a:p>
            <a:pPr marL="1588" indent="19050" algn="ctr">
              <a:buNone/>
              <a:tabLst>
                <a:tab pos="271463" algn="l"/>
                <a:tab pos="452438" algn="l"/>
              </a:tabLst>
            </a:pPr>
            <a:r>
              <a:rPr lang="ru-RU" sz="2100" dirty="0" smtClean="0"/>
              <a:t>Организация психолого-педагогического сопровождения детей с ОВЗ, использование нейропсихологических упражнений в коррекционной работе с детьми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Содержимое 3" descr="IMG_0867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467544" y="1844824"/>
            <a:ext cx="2436027" cy="165618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Рисунок 3" descr="IMG_0830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7864" y="1844824"/>
            <a:ext cx="2469469" cy="1656184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7" name="Рисунок 3" descr="IMG_0861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28184" y="1844824"/>
            <a:ext cx="2376264" cy="163257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8" name="Рисунок 4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4308473"/>
            <a:ext cx="2520280" cy="1796283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9" name="Рисунок 2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47864" y="4311078"/>
            <a:ext cx="2355885" cy="176669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10" name="Рисунок 2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223650" y="4293096"/>
            <a:ext cx="2380798" cy="178489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2881629" y="1412776"/>
            <a:ext cx="34905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Массаж ладоней и пальчиков рук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1763688" y="3861048"/>
            <a:ext cx="58078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Дыхательные, </a:t>
            </a:r>
            <a:r>
              <a:rPr lang="ru-RU" dirty="0" err="1" smtClean="0"/>
              <a:t>глазодвигательные</a:t>
            </a:r>
            <a:r>
              <a:rPr lang="ru-RU" dirty="0" smtClean="0"/>
              <a:t> упражнения; растяжки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2" descr="IMG_0860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700808"/>
            <a:ext cx="3155088" cy="2448272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12" name="Рисунок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1700808"/>
            <a:ext cx="3192114" cy="239438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13" name="Рисунок 3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03648" y="4293096"/>
            <a:ext cx="3168352" cy="2376264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14" name="Рисунок 2" descr="IMG_0834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24128" y="4293096"/>
            <a:ext cx="3176725" cy="237743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15" name="TextBox 14"/>
          <p:cNvSpPr txBox="1"/>
          <p:nvPr/>
        </p:nvSpPr>
        <p:spPr>
          <a:xfrm>
            <a:off x="1729856" y="1196752"/>
            <a:ext cx="5722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Упражнения для развития фонематического восприятия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67544" y="188640"/>
            <a:ext cx="83529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588" indent="19050" algn="ctr">
              <a:buNone/>
              <a:tabLst>
                <a:tab pos="271463" algn="l"/>
                <a:tab pos="452438" algn="l"/>
              </a:tabLst>
            </a:pPr>
            <a:r>
              <a:rPr lang="ru-RU" dirty="0" smtClean="0"/>
              <a:t>Организация психолого-педагогического сопровождения детей с ОВЗ, использование нейропсихологических упражнений в коррекционной работе с детьми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767</TotalTime>
  <Words>1500</Words>
  <Application>Microsoft Office PowerPoint</Application>
  <PresentationFormat>Экран (4:3)</PresentationFormat>
  <Paragraphs>153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Тема Office</vt:lpstr>
      <vt:lpstr>Опыт работы школы  в проекте «500+»</vt:lpstr>
      <vt:lpstr>Состав участников проекта</vt:lpstr>
      <vt:lpstr>Характеристика образовательной организации</vt:lpstr>
      <vt:lpstr>Рисковые профили</vt:lpstr>
      <vt:lpstr>ПРОГРАММА АНТИРИСКОВЫХ МЕР ПО СНИЖЕНИЮ ДОЛИ ОБУЧАЮЩИХСЯ С РИСКАМИ УЧЕБНОЙ НЕУСПЕШНОСТИ</vt:lpstr>
      <vt:lpstr>ПРОГРАММА АНТИРИСКОВЫХ МЕР ПО ПОВЫШЕНИЮ УРОВНЯ ШКОЛЬНОГО БЛАГОПОЛУЧИЯ</vt:lpstr>
      <vt:lpstr>ПРОГРАММА АНТИРИСКОВЫХ МЕР  ПО РАБОТЕ С ОБУЧАЮЩИМИСЯ С ОВЗ</vt:lpstr>
      <vt:lpstr>Слайд 8</vt:lpstr>
      <vt:lpstr>Слайд 9</vt:lpstr>
      <vt:lpstr>ПРОГРАММА АНТИРИСКОВЫХ МЕР ПО ПОВЫШЕНИЮ ПРЕДМЕТНОЙ И МЕТОДИЧЕСКОЙ КОМПЕТЕНТНОСТИ ПЕДАГОГИЧЕСКИХ РАБОТНИКОВ</vt:lpstr>
      <vt:lpstr>ПРОГРАММА АНТИРИСКОВЫХ МЕР ПО ПОВЫШЕНИЮ УЧЕБНОЙ МОТИВАЦИИ У ОБУЧАЮЩИХСЯ</vt:lpstr>
      <vt:lpstr>ПРОГРАММА АНТИРИСКОВЫХ МЕР ПО ПОВЫШЕНИЮ УЧЕБНОЙ МОТИВАЦИИ У ОБУЧАЮЩИХСЯ</vt:lpstr>
      <vt:lpstr>ПРОГРАММА АНТИРИСКОВЫХ МЕР ПО ПОВЫШЕНИЮ УЧЕБНОЙ МОТИВАЦИИ У ОБУЧАЮЩИХСЯ</vt:lpstr>
      <vt:lpstr>ПРОГРАММА АНТИРИСКОВЫХ МЕР ПО ПОВЫШЕНИЮ УЧЕБНОЙ МОТИВАЦИИ У ОБУЧАЮЩИХСЯ</vt:lpstr>
      <vt:lpstr>ПРОГРАММА АНТИРИСКОВЫХ МЕР ПО ПОВЫШЕНИЮ УЧЕБНОЙ МОТИВАЦИИ У ОБУЧАЮЩИХСЯ</vt:lpstr>
      <vt:lpstr>Слайд 16</vt:lpstr>
      <vt:lpstr>Слайд 17</vt:lpstr>
      <vt:lpstr>Слайд 18</vt:lpstr>
      <vt:lpstr>Слайд 19</vt:lpstr>
      <vt:lpstr>Слайд 20</vt:lpstr>
      <vt:lpstr>ПРОГРАММА АНТИРИСКОВЫХ МЕР ПО ПОВЫШЕНИЮ УЧЕБНОЙ МОТИВАЦИИ У ОБУЧАЮЩИХСЯ</vt:lpstr>
      <vt:lpstr>ПРОГРАММА АНТИРИСКОВЫХ МЕР ПО ПОВЫШЕНИЮ УРОВНЯ ВОВЛЕЧЕННОСТИ РОДИТЕЛЕЙ В ОБРАЗОВАТЕЛЬНЫЙ ПРОЦЕСС</vt:lpstr>
      <vt:lpstr>В школе достигнуты следующие  позитивные изменения:</vt:lpstr>
      <vt:lpstr>В школе достигнуты следующие  позитивные изменения:</vt:lpstr>
      <vt:lpstr>Показатели, по которым будет осуществляться наличие динамики</vt:lpstr>
      <vt:lpstr>Показатели, по которым будет осуществляться наличие динамики</vt:lpstr>
      <vt:lpstr>Показатели, по которым будет осуществляться наличие динамики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Карганова Ю.Н</dc:creator>
  <cp:lastModifiedBy>Карганова Ю.Н</cp:lastModifiedBy>
  <cp:revision>86</cp:revision>
  <dcterms:created xsi:type="dcterms:W3CDTF">2021-11-15T09:17:38Z</dcterms:created>
  <dcterms:modified xsi:type="dcterms:W3CDTF">2022-05-13T05:57:48Z</dcterms:modified>
</cp:coreProperties>
</file>